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71" r:id="rId4"/>
    <p:sldMasterId id="214748367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6858000" cx="9144000"/>
  <p:notesSz cx="7315200" cy="9601200"/>
  <p:embeddedFontLst>
    <p:embeddedFont>
      <p:font typeface="Arial Narrow"/>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6C145B5-C2DA-47D3-9E04-307E5302D781}">
  <a:tblStyle styleId="{96C145B5-C2DA-47D3-9E04-307E5302D781}"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ArialNarrow-regular.fntdata"/><Relationship Id="rId27" Type="http://schemas.openxmlformats.org/officeDocument/2006/relationships/slide" Target="slides/slide21.xml"/><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ArialNarrow-bold.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boldItalic.fntdata"/><Relationship Id="rId30" Type="http://schemas.openxmlformats.org/officeDocument/2006/relationships/font" Target="fonts/ArialNarrow-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1" y="0"/>
            <a:ext cx="3169919" cy="480059"/>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300" u="none" cap="none" strike="noStrike">
                <a:solidFill>
                  <a:schemeClr val="dk1"/>
                </a:solidFill>
                <a:latin typeface="Calibri"/>
                <a:ea typeface="Calibri"/>
                <a:cs typeface="Calibri"/>
                <a:sym typeface="Calibri"/>
              </a:defRPr>
            </a:lvl1pPr>
            <a:lvl2pPr indent="-706" lvl="1" marL="483306"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2pPr>
            <a:lvl3pPr indent="-1412" lvl="2" marL="966612"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3pPr>
            <a:lvl4pPr indent="-2117" lvl="3" marL="1449918"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4pPr>
            <a:lvl5pPr indent="-2824" lvl="4" marL="1933224"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5pPr>
            <a:lvl6pPr indent="-3530" lvl="5" marL="2416531"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6pPr>
            <a:lvl7pPr indent="-4236" lvl="6" marL="2899837"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7pPr>
            <a:lvl8pPr indent="-4943" lvl="7" marL="3383143"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8pPr>
            <a:lvl9pPr indent="-5648" lvl="8" marL="3866449"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4143587" y="0"/>
            <a:ext cx="3169919" cy="480059"/>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chemeClr val="dk1"/>
              </a:buClr>
              <a:buFont typeface="Calibri"/>
              <a:buNone/>
              <a:defRPr b="0" i="0" sz="1300" u="none" cap="none" strike="noStrike">
                <a:solidFill>
                  <a:schemeClr val="dk1"/>
                </a:solidFill>
                <a:latin typeface="Calibri"/>
                <a:ea typeface="Calibri"/>
                <a:cs typeface="Calibri"/>
                <a:sym typeface="Calibri"/>
              </a:defRPr>
            </a:lvl1pPr>
            <a:lvl2pPr indent="-706" lvl="1" marL="483306"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2pPr>
            <a:lvl3pPr indent="-1412" lvl="2" marL="966612"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3pPr>
            <a:lvl4pPr indent="-2117" lvl="3" marL="1449918"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4pPr>
            <a:lvl5pPr indent="-2824" lvl="4" marL="1933224"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5pPr>
            <a:lvl6pPr indent="-3530" lvl="5" marL="2416531"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6pPr>
            <a:lvl7pPr indent="-4236" lvl="6" marL="2899837"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7pPr>
            <a:lvl8pPr indent="-4943" lvl="7" marL="3383143"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8pPr>
            <a:lvl9pPr indent="-5648" lvl="8" marL="3866449"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31522" y="4560569"/>
            <a:ext cx="5852159" cy="4320539"/>
          </a:xfrm>
          <a:prstGeom prst="rect">
            <a:avLst/>
          </a:prstGeom>
          <a:noFill/>
          <a:ln>
            <a:noFill/>
          </a:ln>
        </p:spPr>
        <p:txBody>
          <a:bodyPr anchorCtr="0" anchor="t" bIns="91425" lIns="91425" rIns="91425" tIns="91425"/>
          <a:lstStyle>
            <a:lvl1pPr indent="0" lvl="0" marL="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2pPr>
            <a:lvl3pPr indent="0" lvl="2" marL="914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3pPr>
            <a:lvl4pPr indent="0" lvl="3" marL="1371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4pPr>
            <a:lvl5pPr indent="0" lvl="4" marL="18288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5pPr>
            <a:lvl6pPr indent="0" lvl="5" marL="22860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6pPr>
            <a:lvl7pPr indent="0" lvl="6" marL="27432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7pPr>
            <a:lvl8pPr indent="0" lvl="7" marL="32004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8pPr>
            <a:lvl9pPr indent="0" lvl="8" marL="3657600" marR="0" rtl="0" algn="l">
              <a:spcBef>
                <a:spcPts val="0"/>
              </a:spcBef>
              <a:buClr>
                <a:schemeClr val="dk1"/>
              </a:buClr>
              <a:buFont typeface="Calibri"/>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1" y="9119474"/>
            <a:ext cx="3169919" cy="480059"/>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0" i="0" sz="1300" u="none" cap="none" strike="noStrike">
                <a:solidFill>
                  <a:schemeClr val="dk1"/>
                </a:solidFill>
                <a:latin typeface="Calibri"/>
                <a:ea typeface="Calibri"/>
                <a:cs typeface="Calibri"/>
                <a:sym typeface="Calibri"/>
              </a:defRPr>
            </a:lvl1pPr>
            <a:lvl2pPr indent="-706" lvl="1" marL="483306"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2pPr>
            <a:lvl3pPr indent="-1412" lvl="2" marL="966612"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3pPr>
            <a:lvl4pPr indent="-2117" lvl="3" marL="1449918"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4pPr>
            <a:lvl5pPr indent="-2824" lvl="4" marL="1933224"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5pPr>
            <a:lvl6pPr indent="-3530" lvl="5" marL="2416531"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6pPr>
            <a:lvl7pPr indent="-4236" lvl="6" marL="2899837"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7pPr>
            <a:lvl8pPr indent="-4943" lvl="7" marL="3383143"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8pPr>
            <a:lvl9pPr indent="-5648" lvl="8" marL="3866449" marR="0" rtl="0" algn="l">
              <a:lnSpc>
                <a:spcPct val="100000"/>
              </a:lnSpc>
              <a:spcBef>
                <a:spcPts val="0"/>
              </a:spcBef>
              <a:spcAft>
                <a:spcPts val="0"/>
              </a:spcAft>
              <a:buClr>
                <a:schemeClr val="dk1"/>
              </a:buClr>
              <a:buFont typeface="Calibri"/>
              <a:buNone/>
              <a:defRPr b="0" i="0" sz="19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4143587" y="9119474"/>
            <a:ext cx="3169919" cy="480059"/>
          </a:xfrm>
          <a:prstGeom prst="rect">
            <a:avLst/>
          </a:prstGeom>
          <a:noFill/>
          <a:ln>
            <a:noFill/>
          </a:ln>
        </p:spPr>
        <p:txBody>
          <a:bodyPr anchorCtr="0" anchor="b" bIns="48300" lIns="96625" rIns="96625" tIns="483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3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731522" y="4560569"/>
            <a:ext cx="5852159" cy="4320539"/>
          </a:xfrm>
          <a:prstGeom prst="rect">
            <a:avLst/>
          </a:prstGeom>
          <a:noFill/>
          <a:ln>
            <a:noFill/>
          </a:ln>
        </p:spPr>
        <p:txBody>
          <a:bodyPr anchorCtr="0" anchor="t" bIns="96625" lIns="96625" rIns="96625" tIns="96625">
            <a:noAutofit/>
          </a:bodyPr>
          <a:lstStyle/>
          <a:p>
            <a:pPr indent="-242006" lvl="0" marL="483306"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Purpose is  to:</a:t>
            </a:r>
          </a:p>
          <a:p>
            <a:pPr indent="-242712" lvl="1" marL="966612"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Review resources available to you in developing your applications and submitting them into RAAMS</a:t>
            </a:r>
          </a:p>
          <a:p>
            <a:pPr indent="-242712" lvl="1" marL="966612"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Provide some further guidance, based upon our reviews of early submissions</a:t>
            </a:r>
          </a:p>
          <a:p>
            <a:pPr indent="-343606" lvl="0" marL="483306" marR="0" rtl="0" algn="l">
              <a:spcBef>
                <a:spcPts val="0"/>
              </a:spcBef>
              <a:spcAft>
                <a:spcPts val="0"/>
              </a:spcAft>
              <a:buClr>
                <a:srgbClr val="000000"/>
              </a:buClr>
              <a:buSzPct val="116665"/>
              <a:buFont typeface="Arial"/>
              <a:buChar char="-"/>
            </a:pPr>
            <a:r>
              <a:rPr b="0" i="0" lang="en-US" sz="1200" u="none" cap="none" strike="noStrike">
                <a:solidFill>
                  <a:schemeClr val="dk1"/>
                </a:solidFill>
                <a:latin typeface="Calibri"/>
                <a:ea typeface="Calibri"/>
                <a:cs typeface="Calibri"/>
                <a:sym typeface="Calibri"/>
              </a:rPr>
              <a:t>Note: This webinar is not a comprehensive tutorial. Rather, we are seeking to share common themes and issues we are seeing thus far.  </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161" name="Shape 161"/>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33" name="Shape 233"/>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242006" lvl="0" marL="483306"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After receiving a project application, the Council may impose Special Award Conditions related to specific environmental laws.</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242006" lvl="0" marL="483306" marR="0" rtl="0" algn="l">
              <a:spcBef>
                <a:spcPts val="0"/>
              </a:spcBef>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Council has addressed NEPA, ESA, MS-A, NHPA and FWCA at FPL stage, as applicable.  Members/awardees are responsible for (1) carrying out any actions needed to ensure compliance with those laws (e.g., project design criteria for ESA or MSA) and addressing any applicable laws that have not yet been addressed (e.g., CWA 404 in some cases). </a:t>
            </a:r>
          </a:p>
        </p:txBody>
      </p:sp>
      <p:sp>
        <p:nvSpPr>
          <p:cNvPr id="239" name="Shape 239"/>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3" name="Shape 243"/>
        <p:cNvGrpSpPr/>
        <p:nvPr/>
      </p:nvGrpSpPr>
      <p:grpSpPr>
        <a:xfrm>
          <a:off x="0" y="0"/>
          <a:ext cx="0" cy="0"/>
          <a:chOff x="0" y="0"/>
          <a:chExt cx="0" cy="0"/>
        </a:xfrm>
      </p:grpSpPr>
      <p:sp>
        <p:nvSpPr>
          <p:cNvPr id="244" name="Shape 244"/>
          <p:cNvSpPr txBox="1"/>
          <p:nvPr>
            <p:ph idx="1" type="body"/>
          </p:nvPr>
        </p:nvSpPr>
        <p:spPr>
          <a:xfrm>
            <a:off x="731522"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45" name="Shape 245"/>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0" lvl="0" marL="0" marR="0" rtl="0" algn="l">
              <a:lnSpc>
                <a:spcPct val="115000"/>
              </a:lnSpc>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51" name="Shape 251"/>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5" name="Shape 255"/>
        <p:cNvGrpSpPr/>
        <p:nvPr/>
      </p:nvGrpSpPr>
      <p:grpSpPr>
        <a:xfrm>
          <a:off x="0" y="0"/>
          <a:ext cx="0" cy="0"/>
          <a:chOff x="0" y="0"/>
          <a:chExt cx="0" cy="0"/>
        </a:xfrm>
      </p:grpSpPr>
      <p:sp>
        <p:nvSpPr>
          <p:cNvPr id="256" name="Shape 256"/>
          <p:cNvSpPr txBox="1"/>
          <p:nvPr>
            <p:ph idx="1" type="body"/>
          </p:nvPr>
        </p:nvSpPr>
        <p:spPr>
          <a:xfrm>
            <a:off x="731522"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NOTE:  All FPL projects should have GIS geometry in file geodatabase form available from the RESTORE Staff.  We ask that you update the geometry and attribution IF necessary to represent any changes which may have occurred.</a:t>
            </a:r>
          </a:p>
        </p:txBody>
      </p:sp>
      <p:sp>
        <p:nvSpPr>
          <p:cNvPr id="257" name="Shape 25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3" name="Shape 263"/>
        <p:cNvGrpSpPr/>
        <p:nvPr/>
      </p:nvGrpSpPr>
      <p:grpSpPr>
        <a:xfrm>
          <a:off x="0" y="0"/>
          <a:ext cx="0" cy="0"/>
          <a:chOff x="0" y="0"/>
          <a:chExt cx="0" cy="0"/>
        </a:xfrm>
      </p:grpSpPr>
      <p:sp>
        <p:nvSpPr>
          <p:cNvPr id="264" name="Shape 264"/>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69850" lvl="0" marL="0" marR="0" rtl="0" algn="l">
              <a:spcBef>
                <a:spcPts val="0"/>
              </a:spcBef>
              <a:buClr>
                <a:schemeClr val="dk1"/>
              </a:buClr>
              <a:buSzPct val="91666"/>
              <a:buFont typeface="Arial"/>
              <a:buNone/>
            </a:pPr>
            <a:r>
              <a:rPr lang="en-US"/>
              <a:t>In addition to the staff involved in entering the application into RAAMs, the following 3</a:t>
            </a:r>
          </a:p>
          <a:p>
            <a:pPr indent="-69850" lvl="0" marL="0" marR="0" rtl="0" algn="l">
              <a:spcBef>
                <a:spcPts val="0"/>
              </a:spcBef>
              <a:buClr>
                <a:schemeClr val="dk1"/>
              </a:buClr>
              <a:buSzPct val="91666"/>
              <a:buFont typeface="Arial"/>
              <a:buNone/>
            </a:pPr>
            <a:r>
              <a:rPr lang="en-US"/>
              <a:t>people, at at minimum, should be identified in RAAMS in the Personnel section. In addition</a:t>
            </a:r>
          </a:p>
          <a:p>
            <a:pPr indent="-69850" lvl="0" marL="0" marR="0" rtl="0" algn="l">
              <a:spcBef>
                <a:spcPts val="0"/>
              </a:spcBef>
              <a:buClr>
                <a:schemeClr val="dk1"/>
              </a:buClr>
              <a:buSzPct val="91666"/>
              <a:buFont typeface="Arial"/>
              <a:buNone/>
            </a:pPr>
            <a:r>
              <a:rPr lang="en-US"/>
              <a:t>to being points of contact for the Council staff, these people may be listed in the grant or IAA.</a:t>
            </a:r>
          </a:p>
          <a:p>
            <a:pPr indent="-69850" lvl="0" marL="0" marR="0" rtl="0" algn="l">
              <a:spcBef>
                <a:spcPts val="0"/>
              </a:spcBef>
              <a:buClr>
                <a:schemeClr val="dk1"/>
              </a:buClr>
              <a:buSzPct val="91666"/>
              <a:buFont typeface="Arial"/>
              <a:buNone/>
            </a:pPr>
            <a:r>
              <a:t/>
            </a:r>
            <a:endParaRPr/>
          </a:p>
          <a:p>
            <a:pPr indent="-69850" lvl="0" marL="0" marR="0" rtl="0" algn="l">
              <a:spcBef>
                <a:spcPts val="0"/>
              </a:spcBef>
              <a:buClr>
                <a:schemeClr val="dk1"/>
              </a:buClr>
              <a:buSzPct val="91666"/>
              <a:buFont typeface="Arial"/>
              <a:buNone/>
            </a:pPr>
            <a:r>
              <a:rPr lang="en-US"/>
              <a:t>Agency Responsible Official ‐ person who will sign the grant or IAA</a:t>
            </a:r>
          </a:p>
          <a:p>
            <a:pPr indent="-69850" lvl="0" marL="0" marR="0" rtl="0" algn="l">
              <a:spcBef>
                <a:spcPts val="0"/>
              </a:spcBef>
              <a:buClr>
                <a:schemeClr val="dk1"/>
              </a:buClr>
              <a:buSzPct val="91666"/>
              <a:buFont typeface="Arial"/>
              <a:buNone/>
            </a:pPr>
            <a:r>
              <a:rPr lang="en-US"/>
              <a:t>Project Lead/Manager/PI ‐ lead person responsible for carrying out project; may be different from Primary individual responsible for submitting the application in RAAMS.</a:t>
            </a:r>
          </a:p>
          <a:p>
            <a:pPr indent="-69850" lvl="0" marL="0" marR="0" rtl="0" algn="l">
              <a:spcBef>
                <a:spcPts val="0"/>
              </a:spcBef>
              <a:buClr>
                <a:schemeClr val="dk1"/>
              </a:buClr>
              <a:buSzPct val="91666"/>
              <a:buFont typeface="Arial"/>
              <a:buNone/>
            </a:pPr>
            <a:r>
              <a:rPr lang="en-US"/>
              <a:t>Financial Lead ‐ the person we should call if we have a question about the budget or other</a:t>
            </a:r>
          </a:p>
          <a:p>
            <a:pPr indent="-69850" lvl="0" marL="0" marR="0" rtl="0" algn="l">
              <a:spcBef>
                <a:spcPts val="0"/>
              </a:spcBef>
              <a:buClr>
                <a:schemeClr val="dk1"/>
              </a:buClr>
              <a:buSzPct val="91666"/>
              <a:buFont typeface="Arial"/>
              <a:buNone/>
            </a:pPr>
            <a:r>
              <a:rPr lang="en-US"/>
              <a:t>financial matters.</a:t>
            </a:r>
          </a:p>
          <a:p>
            <a:pPr indent="-69850" lvl="0" marL="0" marR="0" rtl="0" algn="l">
              <a:spcBef>
                <a:spcPts val="0"/>
              </a:spcBef>
              <a:buClr>
                <a:schemeClr val="dk1"/>
              </a:buClr>
              <a:buSzPct val="91666"/>
              <a:buFont typeface="Arial"/>
              <a:buNone/>
            </a:pPr>
            <a:r>
              <a:t/>
            </a:r>
            <a:endParaRPr/>
          </a:p>
          <a:p>
            <a:pPr indent="-69850" lvl="0" marL="0" marR="0" rtl="0" algn="l">
              <a:spcBef>
                <a:spcPts val="0"/>
              </a:spcBef>
              <a:buClr>
                <a:schemeClr val="dk1"/>
              </a:buClr>
              <a:buSzPct val="91666"/>
              <a:buFont typeface="Arial"/>
              <a:buNone/>
            </a:pPr>
            <a:r>
              <a:rPr lang="en-US"/>
              <a:t>Users who are given Public Project File Access will have the following abilities:</a:t>
            </a:r>
          </a:p>
          <a:p>
            <a:pPr indent="-69850" lvl="0" marL="0" marR="0" rtl="0" algn="l">
              <a:spcBef>
                <a:spcPts val="0"/>
              </a:spcBef>
              <a:buClr>
                <a:schemeClr val="dk1"/>
              </a:buClr>
              <a:buSzPct val="91666"/>
              <a:buFont typeface="Arial"/>
              <a:buNone/>
            </a:pPr>
            <a:r>
              <a:rPr lang="en-US"/>
              <a:t>*Ability to view all uploaded documents and completed tasks in the Award file.</a:t>
            </a:r>
          </a:p>
          <a:p>
            <a:pPr indent="-69850" lvl="0" marL="0" marR="0" rtl="0" algn="l">
              <a:spcBef>
                <a:spcPts val="0"/>
              </a:spcBef>
              <a:buClr>
                <a:schemeClr val="dk1"/>
              </a:buClr>
              <a:buSzPct val="91666"/>
              <a:buFont typeface="Arial"/>
              <a:buNone/>
            </a:pPr>
            <a:r>
              <a:rPr lang="en-US"/>
              <a:t>*Ability to create at-will tasks such as amendment requests and payment requests.</a:t>
            </a:r>
          </a:p>
          <a:p>
            <a:pPr indent="-69850" lvl="0" marL="0" marR="0" rtl="0" algn="l">
              <a:spcBef>
                <a:spcPts val="0"/>
              </a:spcBef>
              <a:buClr>
                <a:schemeClr val="dk1"/>
              </a:buClr>
              <a:buSzPct val="91666"/>
              <a:buFont typeface="Arial"/>
              <a:buNone/>
            </a:pPr>
            <a:r>
              <a:rPr lang="en-US"/>
              <a:t>*Ability to create and view PDFs of tasks in progress.</a:t>
            </a:r>
          </a:p>
          <a:p>
            <a:pPr indent="0" lvl="0" marL="0" marR="0" rtl="0" algn="l">
              <a:spcBef>
                <a:spcPts val="0"/>
              </a:spcBef>
              <a:buClr>
                <a:schemeClr val="dk1"/>
              </a:buClr>
              <a:buSzPct val="25000"/>
              <a:buFont typeface="Calibri"/>
              <a:buNone/>
            </a:pPr>
            <a:r>
              <a:rPr lang="en-US"/>
              <a:t>Managers should carefully consider who needs this type of access.</a:t>
            </a:r>
          </a:p>
          <a:p>
            <a:pPr indent="0" lvl="0" marL="0" marR="0" rtl="0" algn="l">
              <a:spcBef>
                <a:spcPts val="0"/>
              </a:spcBef>
              <a:buClr>
                <a:schemeClr val="dk1"/>
              </a:buClr>
              <a:buSzPct val="25000"/>
              <a:buFont typeface="Calibri"/>
              <a:buNone/>
            </a:pPr>
            <a:r>
              <a:rPr lang="en-US"/>
              <a:t>Please see the RAAMS Users’ Guide (available on the Grants Resources web page) for additional information related to specific user roles, access, and permissions.</a:t>
            </a:r>
          </a:p>
        </p:txBody>
      </p:sp>
      <p:sp>
        <p:nvSpPr>
          <p:cNvPr id="265" name="Shape 265"/>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1" name="Shape 271"/>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Please use the Organization section in RAAMS to identify all organizations taking part in the project (inc</a:t>
            </a:r>
            <a:r>
              <a:rPr lang="en-US"/>
              <a:t>luding any subrecipients or contractors that are known when the application is submitted)</a:t>
            </a:r>
            <a:r>
              <a:rPr b="0" i="0" lang="en-US" sz="1200" u="none" cap="none" strike="noStrike">
                <a:solidFill>
                  <a:schemeClr val="dk1"/>
                </a:solidFill>
                <a:latin typeface="Calibri"/>
                <a:ea typeface="Calibri"/>
                <a:cs typeface="Calibri"/>
                <a:sym typeface="Calibri"/>
              </a:rPr>
              <a:t>.  To date, this has been missing across the board in the applications we’ve received. </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 many cases, the organizations will not be in RAAMS yet, so will have to be added. To avoid duplicate entries of organizations, please search for the organization before adding a new one.  </a:t>
            </a:r>
            <a:r>
              <a:rPr lang="en-US"/>
              <a:t>Also, please note that you cannot edit this information once it has been submitted.  Please make sure you have the organization name, address, and DUNS number  available to enter into RAAMS.  </a:t>
            </a:r>
          </a:p>
        </p:txBody>
      </p:sp>
      <p:sp>
        <p:nvSpPr>
          <p:cNvPr id="272" name="Shape 272"/>
          <p:cNvSpPr txBox="1"/>
          <p:nvPr>
            <p:ph idx="12" type="sldNum"/>
          </p:nvPr>
        </p:nvSpPr>
        <p:spPr>
          <a:xfrm>
            <a:off x="4143585" y="9119474"/>
            <a:ext cx="3169920" cy="480059"/>
          </a:xfrm>
          <a:prstGeom prst="rect">
            <a:avLst/>
          </a:prstGeom>
          <a:noFill/>
          <a:ln>
            <a:noFill/>
          </a:ln>
        </p:spPr>
        <p:txBody>
          <a:bodyPr anchorCtr="0" anchor="b" bIns="48300" lIns="96625" rIns="96625" tIns="483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78" name="Shape 278"/>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There are two types of budgetary  information that must be submitted.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first is the budget - the NUMBERS.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Budget data is entered directly into RAAMS for the primary organization’s expenses and any co-funding.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If there will be subrecipients, a detailed budget is required for each subrecipient once this information is known.  If the subrecipient is not known, then provide an anticipated scope of work and estimated total amount.  The subrecipient budget is prepared as a separate document and uploaded to RAAMS.  There is a subrecipient budget template available on the Grants Office webpage.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second is  -  the DETAILS.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For each budget, a budget narrative is needed that provides the details that support the budget.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For example, if you told us that $100,000 is needed to pay the project manager over 2 years, the budget narrative is where you show us how you got to that number.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budget narrative provides the information that the grant specialist needs to know in order to determine that the costs are eligible, allowable, allocable, reasonable, and necessary to carry out the project.  </a:t>
            </a: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budget narrative template is broken down by object class (personnel, supplies, etc.) just like the budgets in RAAMS.  You can decide how best to use the template to fit your project and situation. </a:t>
            </a:r>
          </a:p>
        </p:txBody>
      </p:sp>
      <p:sp>
        <p:nvSpPr>
          <p:cNvPr id="279" name="Shape 279"/>
          <p:cNvSpPr txBox="1"/>
          <p:nvPr>
            <p:ph idx="12" type="sldNum"/>
          </p:nvPr>
        </p:nvSpPr>
        <p:spPr>
          <a:xfrm>
            <a:off x="4143585" y="9119474"/>
            <a:ext cx="3169920" cy="480059"/>
          </a:xfrm>
          <a:prstGeom prst="rect">
            <a:avLst/>
          </a:prstGeom>
          <a:noFill/>
          <a:ln>
            <a:noFill/>
          </a:ln>
        </p:spPr>
        <p:txBody>
          <a:bodyPr anchorCtr="0" anchor="b" bIns="48300" lIns="96625" rIns="96625" tIns="483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5" name="Shape 285"/>
        <p:cNvGrpSpPr/>
        <p:nvPr/>
      </p:nvGrpSpPr>
      <p:grpSpPr>
        <a:xfrm>
          <a:off x="0" y="0"/>
          <a:ext cx="0" cy="0"/>
          <a:chOff x="0" y="0"/>
          <a:chExt cx="0" cy="0"/>
        </a:xfrm>
      </p:grpSpPr>
      <p:sp>
        <p:nvSpPr>
          <p:cNvPr id="286" name="Shape 286"/>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87" name="Shape 287"/>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spcAft>
                <a:spcPts val="0"/>
              </a:spcAft>
              <a:buClr>
                <a:schemeClr val="dk1"/>
              </a:buClr>
              <a:buSzPct val="25000"/>
              <a:buFont typeface="Calibri"/>
              <a:buNone/>
            </a:pPr>
            <a:r>
              <a:rPr lang="en-US"/>
              <a:t>A</a:t>
            </a:r>
            <a:r>
              <a:rPr b="0" i="0" lang="en-US" sz="1200" u="none" cap="none" strike="noStrike">
                <a:solidFill>
                  <a:schemeClr val="dk1"/>
                </a:solidFill>
                <a:latin typeface="Calibri"/>
                <a:ea typeface="Calibri"/>
                <a:cs typeface="Calibri"/>
                <a:sym typeface="Calibri"/>
              </a:rPr>
              <a:t>s mentioned previously, there may be a number of important pieces of information that you may not have when you submit the application.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In those cases, please provide as much information as you do know.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For example, you may </a:t>
            </a:r>
            <a:r>
              <a:rPr lang="en-US"/>
              <a:t>know:</a:t>
            </a:r>
            <a:r>
              <a:rPr b="0" i="0" lang="en-US" sz="1200" u="none" cap="none" strike="noStrike">
                <a:solidFill>
                  <a:schemeClr val="dk1"/>
                </a:solidFill>
                <a:latin typeface="Calibri"/>
                <a:ea typeface="Calibri"/>
                <a:cs typeface="Calibri"/>
                <a:sym typeface="Calibri"/>
              </a:rPr>
              <a:t>  </a:t>
            </a:r>
          </a:p>
          <a:p>
            <a:pPr indent="-330906" lvl="0" marL="483306" marR="0" rtl="0" algn="l">
              <a:spcBef>
                <a:spcPts val="0"/>
              </a:spcBef>
              <a:spcAft>
                <a:spcPts val="0"/>
              </a:spcAft>
              <a:buClr>
                <a:schemeClr val="dk1"/>
              </a:buClr>
              <a:buSzPct val="100000"/>
              <a:buFont typeface="Calibri"/>
              <a:buAutoNum type="arabicParenR"/>
            </a:pPr>
            <a:r>
              <a:rPr b="0" i="0" lang="en-US" sz="1200" u="none" cap="none" strike="noStrike">
                <a:solidFill>
                  <a:schemeClr val="dk1"/>
                </a:solidFill>
                <a:latin typeface="Calibri"/>
                <a:ea typeface="Calibri"/>
                <a:cs typeface="Calibri"/>
                <a:sym typeface="Calibri"/>
              </a:rPr>
              <a:t>the scopes of work (SOW) for contractors and/or subrecipients, even if these are </a:t>
            </a:r>
            <a:r>
              <a:rPr lang="en-US"/>
              <a:t>not yet known, h</a:t>
            </a:r>
            <a:r>
              <a:rPr b="0" i="0" lang="en-US" sz="1200" u="none" cap="none" strike="noStrike">
                <a:solidFill>
                  <a:schemeClr val="dk1"/>
                </a:solidFill>
                <a:latin typeface="Calibri"/>
                <a:ea typeface="Calibri"/>
                <a:cs typeface="Calibri"/>
                <a:sym typeface="Calibri"/>
              </a:rPr>
              <a:t>ow the</a:t>
            </a:r>
            <a:r>
              <a:rPr lang="en-US"/>
              <a:t> contractor/subrecipient</a:t>
            </a:r>
            <a:r>
              <a:rPr b="0" i="0" lang="en-US" sz="1200" u="none" cap="none" strike="noStrike">
                <a:solidFill>
                  <a:schemeClr val="dk1"/>
                </a:solidFill>
                <a:latin typeface="Calibri"/>
                <a:ea typeface="Calibri"/>
                <a:cs typeface="Calibri"/>
                <a:sym typeface="Calibri"/>
              </a:rPr>
              <a:t> will be selected (procurement methods), and  an estimate of what that SOW is expected to cost. </a:t>
            </a:r>
          </a:p>
          <a:p>
            <a:pPr indent="-330906" lvl="0" marL="483306" marR="0" rtl="0" algn="l">
              <a:spcBef>
                <a:spcPts val="0"/>
              </a:spcBef>
              <a:spcAft>
                <a:spcPts val="0"/>
              </a:spcAft>
              <a:buClr>
                <a:schemeClr val="dk1"/>
              </a:buClr>
              <a:buSzPct val="100000"/>
              <a:buFont typeface="Calibri"/>
              <a:buAutoNum type="arabicParenR"/>
            </a:pPr>
            <a:r>
              <a:rPr b="0" i="0" lang="en-US" sz="1200" u="none" cap="none" strike="noStrike">
                <a:solidFill>
                  <a:schemeClr val="dk1"/>
                </a:solidFill>
                <a:latin typeface="Calibri"/>
                <a:ea typeface="Calibri"/>
                <a:cs typeface="Calibri"/>
                <a:sym typeface="Calibri"/>
              </a:rPr>
              <a:t>for land acquisition projects, the process that will be used to select parcels of land for acquisition and approximate acreage, but you may not know the exact tracts</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It is also helpful to describe what information will be collected post-award to answer </a:t>
            </a:r>
            <a:r>
              <a:rPr lang="en-US"/>
              <a:t>any </a:t>
            </a:r>
            <a:r>
              <a:rPr b="0" i="0" lang="en-US" sz="1200" u="none" cap="none" strike="noStrike">
                <a:solidFill>
                  <a:schemeClr val="dk1"/>
                </a:solidFill>
                <a:latin typeface="Calibri"/>
                <a:ea typeface="Calibri"/>
                <a:cs typeface="Calibri"/>
                <a:sym typeface="Calibri"/>
              </a:rPr>
              <a:t>remaining questions and when it will be available.</a:t>
            </a:r>
          </a:p>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If you have this type of unknown info at the application stage, it is likely that the award will include Special Award Conditions - or SACs - to address each one.  </a:t>
            </a: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For example…</a:t>
            </a:r>
          </a:p>
          <a:p>
            <a:pPr indent="0" lvl="0" marL="0" marR="0" rtl="0" algn="l">
              <a:spcBef>
                <a:spcPts val="0"/>
              </a:spcBef>
              <a:buClr>
                <a:schemeClr val="dk1"/>
              </a:buClr>
              <a:buSzPct val="25000"/>
              <a:buFont typeface="Calibri"/>
              <a:buNone/>
            </a:pPr>
            <a:r>
              <a:rPr lang="en-US"/>
              <a:t>the </a:t>
            </a:r>
            <a:r>
              <a:rPr b="0" i="0" lang="en-US" sz="1200" u="none" cap="none" strike="noStrike">
                <a:solidFill>
                  <a:schemeClr val="dk1"/>
                </a:solidFill>
                <a:latin typeface="Calibri"/>
                <a:ea typeface="Calibri"/>
                <a:cs typeface="Calibri"/>
                <a:sym typeface="Calibri"/>
              </a:rPr>
              <a:t>SAC may require you to provide specific information to the Council when the subrecipient is selected or before the land can be acquired.  In some cases, funds will not be released until after all the conditions of the SAC have been met.  </a:t>
            </a:r>
          </a:p>
        </p:txBody>
      </p:sp>
      <p:sp>
        <p:nvSpPr>
          <p:cNvPr id="288" name="Shape 288"/>
          <p:cNvSpPr txBox="1"/>
          <p:nvPr>
            <p:ph idx="12" type="sldNum"/>
          </p:nvPr>
        </p:nvSpPr>
        <p:spPr>
          <a:xfrm>
            <a:off x="4143585" y="9119474"/>
            <a:ext cx="3169920" cy="480059"/>
          </a:xfrm>
          <a:prstGeom prst="rect">
            <a:avLst/>
          </a:prstGeom>
          <a:noFill/>
          <a:ln>
            <a:noFill/>
          </a:ln>
        </p:spPr>
        <p:txBody>
          <a:bodyPr anchorCtr="0" anchor="b" bIns="48300" lIns="96625" rIns="96625" tIns="483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2" name="Shape 292"/>
        <p:cNvGrpSpPr/>
        <p:nvPr/>
      </p:nvGrpSpPr>
      <p:grpSpPr>
        <a:xfrm>
          <a:off x="0" y="0"/>
          <a:ext cx="0" cy="0"/>
          <a:chOff x="0" y="0"/>
          <a:chExt cx="0" cy="0"/>
        </a:xfrm>
      </p:grpSpPr>
      <p:sp>
        <p:nvSpPr>
          <p:cNvPr id="293" name="Shape 293"/>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94" name="Shape 294"/>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242006" lvl="0" marL="483306"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We understand that application budgets are estimates.  You are not tied to the exact figures in each cost category for the life of the project.  Federal and Council regulations allow some movement of funds between cost categories without an amendment to the award.  If necessary, we will work with you to do an amendment to adjust the budget.</a:t>
            </a:r>
          </a:p>
          <a:p>
            <a:pPr indent="-242006" lvl="0" marL="483306"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Budgets and narratives for different type</a:t>
            </a:r>
            <a:r>
              <a:rPr lang="en-US"/>
              <a:t>s of </a:t>
            </a:r>
            <a:r>
              <a:rPr b="0" i="0" lang="en-US" sz="1200" u="none" cap="none" strike="noStrike">
                <a:solidFill>
                  <a:schemeClr val="dk1"/>
                </a:solidFill>
                <a:latin typeface="Calibri"/>
                <a:ea typeface="Calibri"/>
                <a:cs typeface="Calibri"/>
                <a:sym typeface="Calibri"/>
              </a:rPr>
              <a:t>project may look different, often use different cost categories, and usually require different information.  Some examples are provided.</a:t>
            </a:r>
          </a:p>
          <a:p>
            <a:pPr indent="-242006" lvl="0" marL="483306" marR="0" rtl="0" algn="l">
              <a:spcBef>
                <a:spcPts val="0"/>
              </a:spcBef>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The Budget Narrative Template provides a good general overview of the information and level of detail needed when preparing the budget.  In some situations, you may need to refer to additional tools and resources, such as the subrecipient budget template referenced earlier or the draft land acquisition documentation that is being developed.  If you are doing construction or land acquisition projects, please refer to the sections at the end of the Recipient Guidance that covers these topics and special requirements associated with these types of projects.  </a:t>
            </a:r>
          </a:p>
        </p:txBody>
      </p:sp>
      <p:sp>
        <p:nvSpPr>
          <p:cNvPr id="295" name="Shape 295"/>
          <p:cNvSpPr txBox="1"/>
          <p:nvPr>
            <p:ph idx="12" type="sldNum"/>
          </p:nvPr>
        </p:nvSpPr>
        <p:spPr>
          <a:xfrm>
            <a:off x="4143585" y="9119474"/>
            <a:ext cx="3169920" cy="480059"/>
          </a:xfrm>
          <a:prstGeom prst="rect">
            <a:avLst/>
          </a:prstGeom>
          <a:noFill/>
          <a:ln>
            <a:noFill/>
          </a:ln>
        </p:spPr>
        <p:txBody>
          <a:bodyPr anchorCtr="0" anchor="b" bIns="48300" lIns="96625" rIns="96625" tIns="483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72" name="Shape 172"/>
          <p:cNvSpPr txBox="1"/>
          <p:nvPr>
            <p:ph idx="1" type="body"/>
          </p:nvPr>
        </p:nvSpPr>
        <p:spPr>
          <a:xfrm>
            <a:off x="731522" y="4560569"/>
            <a:ext cx="5852159" cy="4320539"/>
          </a:xfrm>
          <a:prstGeom prst="rect">
            <a:avLst/>
          </a:prstGeom>
          <a:noFill/>
          <a:ln>
            <a:noFill/>
          </a:ln>
        </p:spPr>
        <p:txBody>
          <a:bodyPr anchorCtr="0" anchor="t" bIns="48300" lIns="96625" rIns="96625" tIns="48300">
            <a:noAutofit/>
          </a:bodyPr>
          <a:lstStyle/>
          <a:p>
            <a:pPr indent="0" lvl="0" marL="0" marR="0" rtl="0" algn="l">
              <a:spcBef>
                <a:spcPts val="0"/>
              </a:spcBef>
              <a:buClr>
                <a:schemeClr val="dk1"/>
              </a:buClr>
              <a:buSzPct val="25000"/>
              <a:buFont typeface="Calibri"/>
              <a:buNone/>
            </a:pPr>
            <a:r>
              <a:t/>
            </a:r>
            <a:endParaRPr b="0" i="0" sz="1300" u="none" cap="none" strike="noStrike">
              <a:solidFill>
                <a:schemeClr val="dk1"/>
              </a:solidFill>
              <a:latin typeface="Calibri"/>
              <a:ea typeface="Calibri"/>
              <a:cs typeface="Calibri"/>
              <a:sym typeface="Calibri"/>
            </a:endParaRPr>
          </a:p>
        </p:txBody>
      </p:sp>
      <p:sp>
        <p:nvSpPr>
          <p:cNvPr id="173" name="Shape 173"/>
          <p:cNvSpPr txBox="1"/>
          <p:nvPr>
            <p:ph idx="12" type="sldNum"/>
          </p:nvPr>
        </p:nvSpPr>
        <p:spPr>
          <a:xfrm>
            <a:off x="4143587" y="9119474"/>
            <a:ext cx="3169919" cy="480059"/>
          </a:xfrm>
          <a:prstGeom prst="rect">
            <a:avLst/>
          </a:prstGeom>
          <a:noFill/>
          <a:ln>
            <a:noFill/>
          </a:ln>
        </p:spPr>
        <p:txBody>
          <a:bodyPr anchorCtr="0" anchor="b" bIns="48300" lIns="96625" rIns="96625" tIns="483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3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1" name="Shape 301"/>
        <p:cNvGrpSpPr/>
        <p:nvPr/>
      </p:nvGrpSpPr>
      <p:grpSpPr>
        <a:xfrm>
          <a:off x="0" y="0"/>
          <a:ext cx="0" cy="0"/>
          <a:chOff x="0" y="0"/>
          <a:chExt cx="0" cy="0"/>
        </a:xfrm>
      </p:grpSpPr>
      <p:sp>
        <p:nvSpPr>
          <p:cNvPr id="302" name="Shape 302"/>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03" name="Shape 303"/>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 Requested Amount from the Project Information in RAAMS must equal the “Total GCERC Costs” (not including Co-Funding) in the RAAMS Budget, which must also equal the totals of the Milestone amounts, and the total of amount forecast for Cash Drawdown over the life of the award.</a:t>
            </a:r>
          </a:p>
          <a:p>
            <a:pPr indent="0" lvl="0" marL="0" marR="0" rtl="0" algn="l">
              <a:spcBef>
                <a:spcPts val="0"/>
              </a:spcBef>
              <a:spcAft>
                <a:spcPts val="0"/>
              </a:spcAft>
              <a:buClr>
                <a:schemeClr val="dk1"/>
              </a:buClr>
              <a:buSzPct val="25000"/>
              <a:buFont typeface="Calibri"/>
              <a:buNone/>
            </a:pPr>
            <a:r>
              <a:t/>
            </a:r>
            <a:endParaRPr/>
          </a:p>
          <a:p>
            <a:pPr indent="0" lvl="0" marL="0"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There should also be a correlation between the milestone</a:t>
            </a:r>
            <a:r>
              <a:rPr lang="en-US"/>
              <a:t>s</a:t>
            </a:r>
            <a:r>
              <a:rPr b="0" i="0" lang="en-US" sz="1200" u="none" cap="none" strike="noStrike">
                <a:solidFill>
                  <a:schemeClr val="dk1"/>
                </a:solidFill>
                <a:latin typeface="Calibri"/>
                <a:ea typeface="Calibri"/>
                <a:cs typeface="Calibri"/>
                <a:sym typeface="Calibri"/>
              </a:rPr>
              <a:t> and the cash drawdowns that are projected.  </a:t>
            </a:r>
          </a:p>
        </p:txBody>
      </p:sp>
      <p:sp>
        <p:nvSpPr>
          <p:cNvPr id="304" name="Shape 304"/>
          <p:cNvSpPr txBox="1"/>
          <p:nvPr>
            <p:ph idx="12" type="sldNum"/>
          </p:nvPr>
        </p:nvSpPr>
        <p:spPr>
          <a:xfrm>
            <a:off x="4143585" y="9119474"/>
            <a:ext cx="3169920" cy="480059"/>
          </a:xfrm>
          <a:prstGeom prst="rect">
            <a:avLst/>
          </a:prstGeom>
          <a:noFill/>
          <a:ln>
            <a:noFill/>
          </a:ln>
        </p:spPr>
        <p:txBody>
          <a:bodyPr anchorCtr="0" anchor="b" bIns="48300" lIns="96625" rIns="96625" tIns="483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8" name="Shape 308"/>
        <p:cNvGrpSpPr/>
        <p:nvPr/>
      </p:nvGrpSpPr>
      <p:grpSpPr>
        <a:xfrm>
          <a:off x="0" y="0"/>
          <a:ext cx="0" cy="0"/>
          <a:chOff x="0" y="0"/>
          <a:chExt cx="0" cy="0"/>
        </a:xfrm>
      </p:grpSpPr>
      <p:sp>
        <p:nvSpPr>
          <p:cNvPr id="309" name="Shape 309"/>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10" name="Shape 310"/>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311" name="Shape 311"/>
          <p:cNvSpPr txBox="1"/>
          <p:nvPr>
            <p:ph idx="12" type="sldNum"/>
          </p:nvPr>
        </p:nvSpPr>
        <p:spPr>
          <a:xfrm>
            <a:off x="4143585" y="9119474"/>
            <a:ext cx="3169920" cy="480059"/>
          </a:xfrm>
          <a:prstGeom prst="rect">
            <a:avLst/>
          </a:prstGeom>
          <a:noFill/>
          <a:ln>
            <a:noFill/>
          </a:ln>
        </p:spPr>
        <p:txBody>
          <a:bodyPr anchorCtr="0" anchor="b" bIns="48300" lIns="96625" rIns="96625" tIns="48300">
            <a:noAutofit/>
          </a:bodyPr>
          <a:lstStyle/>
          <a:p>
            <a:pPr indent="0" lvl="0" marL="0" marR="0" rtl="0" algn="l">
              <a:lnSpc>
                <a:spcPct val="100000"/>
              </a:lnSpc>
              <a:spcBef>
                <a:spcPts val="0"/>
              </a:spcBef>
              <a:spcAft>
                <a:spcPts val="0"/>
              </a:spcAft>
              <a:buClr>
                <a:srgbClr val="000000"/>
              </a:buClr>
              <a:buSzPct val="25000"/>
              <a:buFont typeface="Arial"/>
              <a:buNone/>
            </a:pPr>
            <a:fld id="{00000000-1234-1234-1234-123412341234}" type="slidenum">
              <a:rPr b="0" i="0" lang="en-US" sz="1400" u="none" cap="none" strike="noStrike">
                <a:solidFill>
                  <a:srgbClr val="000000"/>
                </a:solidFill>
                <a:latin typeface="Arial"/>
                <a:ea typeface="Arial"/>
                <a:cs typeface="Arial"/>
                <a:sym typeface="Arial"/>
              </a:rPr>
              <a:t>‹#›</a:t>
            </a:fld>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7" name="Shape 177"/>
        <p:cNvGrpSpPr/>
        <p:nvPr/>
      </p:nvGrpSpPr>
      <p:grpSpPr>
        <a:xfrm>
          <a:off x="0" y="0"/>
          <a:ext cx="0" cy="0"/>
          <a:chOff x="0" y="0"/>
          <a:chExt cx="0" cy="0"/>
        </a:xfrm>
      </p:grpSpPr>
      <p:sp>
        <p:nvSpPr>
          <p:cNvPr id="178" name="Shape 178"/>
          <p:cNvSpPr txBox="1"/>
          <p:nvPr>
            <p:ph idx="1" type="body"/>
          </p:nvPr>
        </p:nvSpPr>
        <p:spPr>
          <a:xfrm>
            <a:off x="731522"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buClr>
                <a:schemeClr val="dk1"/>
              </a:buClr>
              <a:buSzPct val="25000"/>
              <a:buFont typeface="Calibri"/>
              <a:buNone/>
            </a:pPr>
            <a:r>
              <a:rPr lang="en-US"/>
              <a:t>As of August 25, 2015</a:t>
            </a:r>
          </a:p>
        </p:txBody>
      </p:sp>
      <p:sp>
        <p:nvSpPr>
          <p:cNvPr id="179" name="Shape 179"/>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3" name="Shape 183"/>
        <p:cNvGrpSpPr/>
        <p:nvPr/>
      </p:nvGrpSpPr>
      <p:grpSpPr>
        <a:xfrm>
          <a:off x="0" y="0"/>
          <a:ext cx="0" cy="0"/>
          <a:chOff x="0" y="0"/>
          <a:chExt cx="0" cy="0"/>
        </a:xfrm>
      </p:grpSpPr>
      <p:sp>
        <p:nvSpPr>
          <p:cNvPr id="184" name="Shape 184"/>
          <p:cNvSpPr txBox="1"/>
          <p:nvPr>
            <p:ph idx="1" type="body"/>
          </p:nvPr>
        </p:nvSpPr>
        <p:spPr>
          <a:xfrm>
            <a:off x="731520"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buClr>
                <a:schemeClr val="dk1"/>
              </a:buClr>
              <a:buSzPct val="25000"/>
              <a:buFont typeface="Calibri"/>
              <a:buNone/>
            </a:pPr>
            <a:r>
              <a:rPr lang="en-US"/>
              <a:t>Any questions can be directed to the RAAMS Help Desk.  Please call the Help Desk for all technical questions related to RAAMS or developing and submitting your applications.  The Help Desk staff can also put you in touch with the  appropriate Council staff member if you have programmatic or grant-related questions.  </a:t>
            </a:r>
          </a:p>
        </p:txBody>
      </p:sp>
      <p:sp>
        <p:nvSpPr>
          <p:cNvPr id="185" name="Shape 185"/>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9" name="Shape 189"/>
        <p:cNvGrpSpPr/>
        <p:nvPr/>
      </p:nvGrpSpPr>
      <p:grpSpPr>
        <a:xfrm>
          <a:off x="0" y="0"/>
          <a:ext cx="0" cy="0"/>
          <a:chOff x="0" y="0"/>
          <a:chExt cx="0" cy="0"/>
        </a:xfrm>
      </p:grpSpPr>
      <p:sp>
        <p:nvSpPr>
          <p:cNvPr id="190" name="Shape 190"/>
          <p:cNvSpPr txBox="1"/>
          <p:nvPr>
            <p:ph idx="1" type="body"/>
          </p:nvPr>
        </p:nvSpPr>
        <p:spPr>
          <a:xfrm>
            <a:off x="731522" y="4560569"/>
            <a:ext cx="5852159" cy="4320539"/>
          </a:xfrm>
          <a:prstGeom prst="rect">
            <a:avLst/>
          </a:prstGeom>
          <a:noFill/>
          <a:ln>
            <a:noFill/>
          </a:ln>
        </p:spPr>
        <p:txBody>
          <a:bodyPr anchorCtr="0" anchor="t" bIns="96625" lIns="96625" rIns="96625" tIns="96625">
            <a:noAutofit/>
          </a:bodyPr>
          <a:lstStyle/>
          <a:p>
            <a:pPr indent="-76200" lvl="0" marL="317500" marR="0" rtl="0" algn="l">
              <a:spcBef>
                <a:spcPts val="0"/>
              </a:spcBef>
              <a:buClr>
                <a:srgbClr val="FF0000"/>
              </a:buClr>
              <a:buSzPct val="100000"/>
              <a:buFont typeface="Calibri"/>
              <a:buNone/>
            </a:pPr>
            <a:r>
              <a:rPr lang="en-US"/>
              <a:t>Various resources and tools to assist you in developing and submitting your application in RAAMS are available on the Grants Resources web page.  </a:t>
            </a:r>
          </a:p>
          <a:p>
            <a:pPr indent="-76200" lvl="0" marL="317500" marR="0" rtl="0" algn="l">
              <a:spcBef>
                <a:spcPts val="0"/>
              </a:spcBef>
              <a:buClr>
                <a:srgbClr val="FF0000"/>
              </a:buClr>
              <a:buSzPct val="100000"/>
              <a:buFont typeface="Calibri"/>
              <a:buNone/>
            </a:pPr>
            <a:r>
              <a:rPr lang="en-US"/>
              <a:t>Training materials and webinar recordings are available on the Grants Training page.  </a:t>
            </a:r>
          </a:p>
        </p:txBody>
      </p:sp>
      <p:sp>
        <p:nvSpPr>
          <p:cNvPr id="191" name="Shape 191"/>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731522"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This is the basic workflow for the application, review and reporting proc</a:t>
            </a:r>
            <a:r>
              <a:rPr lang="en-US"/>
              <a:t>ess.  </a:t>
            </a:r>
          </a:p>
          <a:p>
            <a:pPr indent="0" lvl="0" marL="0" marR="0" rtl="0" algn="l">
              <a:spcBef>
                <a:spcPts val="0"/>
              </a:spcBef>
              <a:spcAft>
                <a:spcPts val="0"/>
              </a:spcAft>
              <a:buClr>
                <a:schemeClr val="dk1"/>
              </a:buClr>
              <a:buSzPct val="25000"/>
              <a:buFont typeface="Calibri"/>
              <a:buNone/>
            </a:pPr>
            <a:r>
              <a:t/>
            </a:r>
            <a:endParaRPr/>
          </a:p>
        </p:txBody>
      </p:sp>
      <p:sp>
        <p:nvSpPr>
          <p:cNvPr id="197" name="Shape 19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txBox="1"/>
          <p:nvPr>
            <p:ph idx="1" type="body"/>
          </p:nvPr>
        </p:nvSpPr>
        <p:spPr>
          <a:xfrm>
            <a:off x="731522" y="4560569"/>
            <a:ext cx="5852159" cy="4320539"/>
          </a:xfrm>
          <a:prstGeom prst="rect">
            <a:avLst/>
          </a:prstGeom>
          <a:noFill/>
          <a:ln>
            <a:noFill/>
          </a:ln>
        </p:spPr>
        <p:txBody>
          <a:bodyPr anchorCtr="0" anchor="t" bIns="96625" lIns="96625" rIns="96625" tIns="96625">
            <a:noAutofit/>
          </a:bodyPr>
          <a:lstStyle/>
          <a:p>
            <a:pPr indent="0" lvl="0" marL="0" marR="0" rtl="0" algn="l">
              <a:spcBef>
                <a:spcPts val="0"/>
              </a:spcBef>
              <a:spcAft>
                <a:spcPts val="0"/>
              </a:spcAft>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a:p>
            <a:pPr indent="-242006" lvl="0" marL="483306"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The first thing we look at in the Programs review is whether the application is consistent with the FPL with respect to the title, total cost, general scope, program goals &amp; objectives (the latter from the original proposals they submitted)</a:t>
            </a:r>
          </a:p>
          <a:p>
            <a:pPr indent="-242006" lvl="0" marL="483306"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The FPL supersedes all other documents, but the goals &amp; objectives come from the goals and objectives from Project Proposals</a:t>
            </a:r>
          </a:p>
          <a:p>
            <a:pPr indent="-242006" lvl="0" marL="483306"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Note: If a project as described in the application is inconsistent with the way it was were described in the FPL and previously approved by Council members, it may become necessary for the sponsor to present a modification to the Council members for approval (depending on the nature and scope of the changes)</a:t>
            </a:r>
          </a:p>
          <a:p>
            <a:pPr indent="0" lvl="0" marL="0" marR="0" rtl="0" algn="l">
              <a:spcBef>
                <a:spcPts val="0"/>
              </a:spcBef>
              <a:buClr>
                <a:schemeClr val="dk1"/>
              </a:buClr>
              <a:buSzPct val="25000"/>
              <a:buFont typeface="Calibri"/>
              <a:buNone/>
            </a:pPr>
            <a:r>
              <a:t/>
            </a:r>
            <a:endParaRPr b="0" i="0" sz="1200" u="none" cap="none" strike="noStrike">
              <a:solidFill>
                <a:schemeClr val="dk1"/>
              </a:solidFill>
              <a:latin typeface="Calibri"/>
              <a:ea typeface="Calibri"/>
              <a:cs typeface="Calibri"/>
              <a:sym typeface="Calibri"/>
            </a:endParaRPr>
          </a:p>
        </p:txBody>
      </p:sp>
      <p:sp>
        <p:nvSpPr>
          <p:cNvPr id="205" name="Shape 205"/>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9" name="Shape 219"/>
        <p:cNvGrpSpPr/>
        <p:nvPr/>
      </p:nvGrpSpPr>
      <p:grpSpPr>
        <a:xfrm>
          <a:off x="0" y="0"/>
          <a:ext cx="0" cy="0"/>
          <a:chOff x="0" y="0"/>
          <a:chExt cx="0" cy="0"/>
        </a:xfrm>
      </p:grpSpPr>
      <p:sp>
        <p:nvSpPr>
          <p:cNvPr id="220" name="Shape 220"/>
          <p:cNvSpPr txBox="1"/>
          <p:nvPr>
            <p:ph idx="1" type="body"/>
          </p:nvPr>
        </p:nvSpPr>
        <p:spPr>
          <a:xfrm>
            <a:off x="731522" y="4560569"/>
            <a:ext cx="5852159" cy="4320539"/>
          </a:xfrm>
          <a:prstGeom prst="rect">
            <a:avLst/>
          </a:prstGeom>
          <a:noFill/>
          <a:ln>
            <a:noFill/>
          </a:ln>
        </p:spPr>
        <p:txBody>
          <a:bodyPr anchorCtr="0" anchor="t" bIns="96625" lIns="96625" rIns="96625" tIns="96625">
            <a:noAutofit/>
          </a:bodyPr>
          <a:lstStyle/>
          <a:p>
            <a:pPr indent="-228600" lvl="0" marL="457200" rtl="0">
              <a:spcBef>
                <a:spcPts val="0"/>
              </a:spcBef>
              <a:buFont typeface="Arial"/>
              <a:buChar char="-"/>
            </a:pPr>
            <a:r>
              <a:rPr lang="en-US"/>
              <a:t>What Council Staff look for in our review of applications:</a:t>
            </a:r>
          </a:p>
          <a:p>
            <a:pPr indent="-228600" lvl="1" marL="914400" rtl="0">
              <a:spcBef>
                <a:spcPts val="0"/>
              </a:spcBef>
              <a:buFont typeface="Arial"/>
              <a:buChar char="-"/>
            </a:pPr>
            <a:r>
              <a:rPr lang="en-US"/>
              <a:t>Program staff conduct a detailed review for clarity and completeness of information provided in the narratives -- mostly project narrative, but we also rely somewhat on the budget narrative (e.g., types of expertise that will be employed to do the work -- more on that from Grants Staff).</a:t>
            </a:r>
          </a:p>
          <a:p>
            <a:pPr indent="-228600" lvl="1" marL="914400" rtl="0">
              <a:spcBef>
                <a:spcPts val="0"/>
              </a:spcBef>
              <a:buFont typeface="Arial"/>
              <a:buChar char="-"/>
            </a:pPr>
            <a:r>
              <a:rPr lang="en-US"/>
              <a:t>The application needs to be clear not only to Council Staff, but also for others that review in the future. If an award were to be audited it is important to have this level of clarity in the narratives.</a:t>
            </a:r>
          </a:p>
          <a:p>
            <a:pPr indent="-228600" lvl="1" marL="914400" rtl="0">
              <a:spcBef>
                <a:spcPts val="0"/>
              </a:spcBef>
              <a:buFont typeface="Arial"/>
              <a:buChar char="-"/>
            </a:pPr>
            <a:r>
              <a:rPr lang="en-US"/>
              <a:t>Risk is another big area we have to review, to ensure that operational, ecological, Environmental Compliance risks are reasonably identified and mitigations (if needed) are described.</a:t>
            </a:r>
          </a:p>
          <a:p>
            <a:pPr indent="-228600" lvl="2" marL="1371600" rtl="0">
              <a:spcBef>
                <a:spcPts val="0"/>
              </a:spcBef>
              <a:buFont typeface="Arial"/>
              <a:buChar char="-"/>
            </a:pPr>
            <a:r>
              <a:rPr lang="en-US"/>
              <a:t>If you are doing a type of project for the first time, and you don’t know what the risks are, please reach out and we can either provide guidance to you or help you connect with others who can help you think about this as part of building a community of practice.</a:t>
            </a:r>
          </a:p>
          <a:p>
            <a:pPr indent="-228600" lvl="1" marL="914400" rtl="0">
              <a:spcBef>
                <a:spcPts val="0"/>
              </a:spcBef>
              <a:buFont typeface="Arial"/>
              <a:buChar char="-"/>
            </a:pPr>
            <a:r>
              <a:rPr lang="en-US"/>
              <a:t>We also look at milestones from perspective of reasonableness of types of milestones for the work to be conducted, as well as duration and cost for each activity.</a:t>
            </a:r>
          </a:p>
          <a:p>
            <a:pPr indent="-228600" lvl="2" marL="1371600" rtl="0">
              <a:spcBef>
                <a:spcPts val="0"/>
              </a:spcBef>
              <a:buFont typeface="Arial"/>
              <a:buChar char="-"/>
            </a:pPr>
            <a:r>
              <a:rPr lang="en-US"/>
              <a:t>In filling out the milestones section of the project narrative, also open the milestones template, as that provides more detail.</a:t>
            </a:r>
          </a:p>
          <a:p>
            <a:pPr indent="-228600" lvl="2" marL="1371600" rtl="0">
              <a:spcBef>
                <a:spcPts val="0"/>
              </a:spcBef>
              <a:buFont typeface="Arial"/>
              <a:buChar char="-"/>
            </a:pPr>
            <a:r>
              <a:rPr lang="en-US"/>
              <a:t>Think about milestones as you would about building a project management GANNT chart.  What are the major groupings of tasks, and sequencing of tasks, that must be accomplished to complete your project? What duration and cost for each of those tasks seems reasonable based upon what you know right now?</a:t>
            </a:r>
          </a:p>
          <a:p>
            <a:pPr indent="-228600" lvl="2" marL="1371600" rtl="0">
              <a:spcBef>
                <a:spcPts val="0"/>
              </a:spcBef>
              <a:buFont typeface="Arial"/>
              <a:buChar char="-"/>
            </a:pPr>
            <a:r>
              <a:rPr lang="en-US"/>
              <a:t>These can and will change over time, so just make your best estimate right now.</a:t>
            </a:r>
          </a:p>
          <a:p>
            <a:pPr indent="-228600" lvl="2" marL="1371600" rtl="0">
              <a:spcBef>
                <a:spcPts val="0"/>
              </a:spcBef>
              <a:buFont typeface="Arial"/>
              <a:buChar char="-"/>
            </a:pPr>
            <a:r>
              <a:rPr lang="en-US"/>
              <a:t>Milestones needs to be related to/consistent with the budget summary and the cash flow projections that will be discussed momentarily.</a:t>
            </a:r>
          </a:p>
          <a:p>
            <a:pPr indent="-243417" lvl="2" marL="1449918" marR="0" rtl="0" algn="l">
              <a:spcBef>
                <a:spcPts val="0"/>
              </a:spcBef>
              <a:buClr>
                <a:schemeClr val="dk1"/>
              </a:buClr>
              <a:buSzPct val="100000"/>
              <a:buFont typeface="Calibri"/>
              <a:buNone/>
            </a:pPr>
            <a:r>
              <a:t/>
            </a:r>
            <a:endParaRPr b="1">
              <a:solidFill>
                <a:srgbClr val="FF0000"/>
              </a:solidFill>
            </a:endParaRPr>
          </a:p>
        </p:txBody>
      </p:sp>
      <p:sp>
        <p:nvSpPr>
          <p:cNvPr id="221" name="Shape 221"/>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731522" y="4560569"/>
            <a:ext cx="5852159" cy="4320539"/>
          </a:xfrm>
          <a:prstGeom prst="rect">
            <a:avLst/>
          </a:prstGeom>
          <a:noFill/>
          <a:ln>
            <a:noFill/>
          </a:ln>
        </p:spPr>
        <p:txBody>
          <a:bodyPr anchorCtr="0" anchor="t" bIns="96625" lIns="96625" rIns="96625" tIns="96625">
            <a:noAutofit/>
          </a:bodyPr>
          <a:lstStyle/>
          <a:p>
            <a:pPr indent="-242006" lvl="0" marL="483306"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Compliance with most laws was determined prior to being selected for the FPL.  </a:t>
            </a:r>
          </a:p>
          <a:p>
            <a:pPr indent="-242006" lvl="0" marL="483306" marR="0" rtl="0" algn="l">
              <a:spcBef>
                <a:spcPts val="0"/>
              </a:spcBef>
              <a:spcAft>
                <a:spcPts val="0"/>
              </a:spcAft>
              <a:buClr>
                <a:schemeClr val="dk1"/>
              </a:buClr>
              <a:buSzPct val="100000"/>
              <a:buFont typeface="Calibri"/>
              <a:buChar char="-"/>
            </a:pPr>
            <a:r>
              <a:rPr b="0" i="0" lang="en-US" sz="1200" u="none" cap="none" strike="noStrike">
                <a:solidFill>
                  <a:schemeClr val="dk1"/>
                </a:solidFill>
                <a:latin typeface="Calibri"/>
                <a:ea typeface="Calibri"/>
                <a:cs typeface="Calibri"/>
                <a:sym typeface="Calibri"/>
              </a:rPr>
              <a:t>Compliance with the remainder of the laws must be demonstrated:</a:t>
            </a:r>
          </a:p>
          <a:p>
            <a:pPr indent="481894" lvl="0" marL="483306" marR="0" rtl="0" algn="l">
              <a:spcBef>
                <a:spcPts val="0"/>
              </a:spcBef>
              <a:spcAft>
                <a:spcPts val="0"/>
              </a:spcAft>
              <a:buClr>
                <a:schemeClr val="dk1"/>
              </a:buClr>
              <a:buSzPct val="25000"/>
              <a:buFont typeface="Calibri"/>
              <a:buNone/>
            </a:pPr>
            <a:r>
              <a:rPr b="0" i="0" lang="en-US" sz="1200" u="none" cap="none" strike="noStrike">
                <a:solidFill>
                  <a:schemeClr val="dk1"/>
                </a:solidFill>
                <a:latin typeface="Calibri"/>
                <a:ea typeface="Calibri"/>
                <a:cs typeface="Calibri"/>
                <a:sym typeface="Calibri"/>
              </a:rPr>
              <a:t>1) prior to either a grant or IAA being awarded, or </a:t>
            </a:r>
          </a:p>
          <a:p>
            <a:pPr indent="-1412" lvl="0" marL="966612" marR="0" rtl="0" algn="l">
              <a:spcBef>
                <a:spcPts val="0"/>
              </a:spcBef>
              <a:buClr>
                <a:schemeClr val="dk1"/>
              </a:buClr>
              <a:buSzPct val="25000"/>
              <a:buFont typeface="Calibri"/>
              <a:buNone/>
            </a:pPr>
            <a:r>
              <a:rPr b="0" i="0" lang="en-US" sz="1200" u="none" cap="none" strike="noStrike">
                <a:solidFill>
                  <a:schemeClr val="dk1"/>
                </a:solidFill>
                <a:latin typeface="Calibri"/>
                <a:ea typeface="Calibri"/>
                <a:cs typeface="Calibri"/>
                <a:sym typeface="Calibri"/>
              </a:rPr>
              <a:t>2) prior to full disbursement of implementation funds</a:t>
            </a:r>
          </a:p>
        </p:txBody>
      </p:sp>
      <p:sp>
        <p:nvSpPr>
          <p:cNvPr id="227" name="Shape 227"/>
          <p:cNvSpPr/>
          <p:nvPr>
            <p:ph idx="2" type="sldImg"/>
          </p:nvPr>
        </p:nvSpPr>
        <p:spPr>
          <a:xfrm>
            <a:off x="1257300" y="720725"/>
            <a:ext cx="4800600" cy="36004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1" name="Shape 11"/>
        <p:cNvGrpSpPr/>
        <p:nvPr/>
      </p:nvGrpSpPr>
      <p:grpSpPr>
        <a:xfrm>
          <a:off x="0" y="0"/>
          <a:ext cx="0" cy="0"/>
          <a:chOff x="0" y="0"/>
          <a:chExt cx="0" cy="0"/>
        </a:xfrm>
      </p:grpSpPr>
      <p:sp>
        <p:nvSpPr>
          <p:cNvPr id="12" name="Shape 12"/>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8" name="Shape 68"/>
        <p:cNvGrpSpPr/>
        <p:nvPr/>
      </p:nvGrpSpPr>
      <p:grpSpPr>
        <a:xfrm>
          <a:off x="0" y="0"/>
          <a:ext cx="0" cy="0"/>
          <a:chOff x="0" y="0"/>
          <a:chExt cx="0" cy="0"/>
        </a:xfrm>
      </p:grpSpPr>
      <p:sp>
        <p:nvSpPr>
          <p:cNvPr id="69" name="Shape 69"/>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0" name="Shape 70"/>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4" name="Shape 74"/>
        <p:cNvGrpSpPr/>
        <p:nvPr/>
      </p:nvGrpSpPr>
      <p:grpSpPr>
        <a:xfrm>
          <a:off x="0" y="0"/>
          <a:ext cx="0" cy="0"/>
          <a:chOff x="0" y="0"/>
          <a:chExt cx="0" cy="0"/>
        </a:xfrm>
      </p:grpSpPr>
      <p:sp>
        <p:nvSpPr>
          <p:cNvPr id="75" name="Shape 75"/>
          <p:cNvSpPr txBox="1"/>
          <p:nvPr>
            <p:ph type="title"/>
          </p:nvPr>
        </p:nvSpPr>
        <p:spPr>
          <a:xfrm rot="5400000">
            <a:off x="4732336" y="2171700"/>
            <a:ext cx="5851525" cy="20574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76" name="Shape 76"/>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89" name="Shape 89"/>
        <p:cNvGrpSpPr/>
        <p:nvPr/>
      </p:nvGrpSpPr>
      <p:grpSpPr>
        <a:xfrm>
          <a:off x="0" y="0"/>
          <a:ext cx="0" cy="0"/>
          <a:chOff x="0" y="0"/>
          <a:chExt cx="0" cy="0"/>
        </a:xfrm>
      </p:grpSpPr>
      <p:sp>
        <p:nvSpPr>
          <p:cNvPr id="90" name="Shape 90"/>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3" name="Shape 93"/>
        <p:cNvGrpSpPr/>
        <p:nvPr/>
      </p:nvGrpSpPr>
      <p:grpSpPr>
        <a:xfrm>
          <a:off x="0" y="0"/>
          <a:ext cx="0" cy="0"/>
          <a:chOff x="0" y="0"/>
          <a:chExt cx="0" cy="0"/>
        </a:xfrm>
      </p:grpSpPr>
      <p:sp>
        <p:nvSpPr>
          <p:cNvPr id="94" name="Shape 94"/>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Narrow"/>
              <a:buNone/>
              <a:defRPr b="0" i="0" sz="44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95" name="Shape 95"/>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96" name="Shape 96"/>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98" name="Shape 98"/>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Photo">
    <p:spTree>
      <p:nvGrpSpPr>
        <p:cNvPr id="99" name="Shape 99"/>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00" name="Shape 100"/>
        <p:cNvGrpSpPr/>
        <p:nvPr/>
      </p:nvGrpSpPr>
      <p:grpSpPr>
        <a:xfrm>
          <a:off x="0" y="0"/>
          <a:ext cx="0" cy="0"/>
          <a:chOff x="0" y="0"/>
          <a:chExt cx="0" cy="0"/>
        </a:xfrm>
      </p:grpSpPr>
      <p:sp>
        <p:nvSpPr>
          <p:cNvPr id="101" name="Shape 101"/>
          <p:cNvSpPr txBox="1"/>
          <p:nvPr>
            <p:ph type="ctrTitle"/>
          </p:nvPr>
        </p:nvSpPr>
        <p:spPr>
          <a:xfrm>
            <a:off x="685800" y="2130425"/>
            <a:ext cx="7772400" cy="1470023"/>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Narrow"/>
              <a:buNone/>
              <a:defRPr b="0" i="0" sz="44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02" name="Shape 102"/>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03" name="Shape 103"/>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4" name="Shape 104"/>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05" name="Shape 105"/>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6" name="Shape 106"/>
        <p:cNvGrpSpPr/>
        <p:nvPr/>
      </p:nvGrpSpPr>
      <p:grpSpPr>
        <a:xfrm>
          <a:off x="0" y="0"/>
          <a:ext cx="0" cy="0"/>
          <a:chOff x="0" y="0"/>
          <a:chExt cx="0" cy="0"/>
        </a:xfrm>
      </p:grpSpPr>
      <p:sp>
        <p:nvSpPr>
          <p:cNvPr id="107" name="Shape 107"/>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lt1"/>
              </a:buClr>
              <a:buFont typeface="Arial Narrow"/>
              <a:buNone/>
              <a:defRPr b="1" i="0" sz="40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08" name="Shape 108"/>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lnSpc>
                <a:spcPct val="100000"/>
              </a:lnSpc>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lnSpc>
                <a:spcPct val="100000"/>
              </a:lnSpc>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109" name="Shape 109"/>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0" name="Shape 110"/>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12" name="Shape 112"/>
        <p:cNvGrpSpPr/>
        <p:nvPr/>
      </p:nvGrpSpPr>
      <p:grpSpPr>
        <a:xfrm>
          <a:off x="0" y="0"/>
          <a:ext cx="0" cy="0"/>
          <a:chOff x="0" y="0"/>
          <a:chExt cx="0" cy="0"/>
        </a:xfrm>
      </p:grpSpPr>
      <p:sp>
        <p:nvSpPr>
          <p:cNvPr id="113" name="Shape 11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Narrow"/>
              <a:buNone/>
              <a:defRPr b="0" i="0" sz="44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14" name="Shape 114"/>
          <p:cNvSpPr txBox="1"/>
          <p:nvPr>
            <p:ph idx="1" type="body"/>
          </p:nvPr>
        </p:nvSpPr>
        <p:spPr>
          <a:xfrm>
            <a:off x="457200" y="1600200"/>
            <a:ext cx="4038598" cy="4525963"/>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Shape 115"/>
          <p:cNvSpPr txBox="1"/>
          <p:nvPr>
            <p:ph idx="2" type="body"/>
          </p:nvPr>
        </p:nvSpPr>
        <p:spPr>
          <a:xfrm>
            <a:off x="4648200" y="1600200"/>
            <a:ext cx="4038598" cy="4525963"/>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9" name="Shape 119"/>
        <p:cNvGrpSpPr/>
        <p:nvPr/>
      </p:nvGrpSpPr>
      <p:grpSpPr>
        <a:xfrm>
          <a:off x="0" y="0"/>
          <a:ext cx="0" cy="0"/>
          <a:chOff x="0" y="0"/>
          <a:chExt cx="0" cy="0"/>
        </a:xfrm>
      </p:grpSpPr>
      <p:sp>
        <p:nvSpPr>
          <p:cNvPr id="120" name="Shape 120"/>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Narrow"/>
              <a:buNone/>
              <a:defRPr b="0" i="0" sz="44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21" name="Shape 121"/>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22" name="Shape 122"/>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23" name="Shape 123"/>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24" name="Shape 124"/>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125" name="Shape 125"/>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26" name="Shape 126"/>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27" name="Shape 127"/>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8" name="Shape 128"/>
        <p:cNvGrpSpPr/>
        <p:nvPr/>
      </p:nvGrpSpPr>
      <p:grpSpPr>
        <a:xfrm>
          <a:off x="0" y="0"/>
          <a:ext cx="0" cy="0"/>
          <a:chOff x="0" y="0"/>
          <a:chExt cx="0" cy="0"/>
        </a:xfrm>
      </p:grpSpPr>
      <p:sp>
        <p:nvSpPr>
          <p:cNvPr id="129" name="Shape 129"/>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Narrow"/>
              <a:buNone/>
              <a:defRPr b="0" i="0" sz="44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30" name="Shape 130"/>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1" name="Shape 13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2" name="Shape 132"/>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15" name="Shape 15"/>
        <p:cNvGrpSpPr/>
        <p:nvPr/>
      </p:nvGrpSpPr>
      <p:grpSpPr>
        <a:xfrm>
          <a:off x="0" y="0"/>
          <a:ext cx="0" cy="0"/>
          <a:chOff x="0" y="0"/>
          <a:chExt cx="0" cy="0"/>
        </a:xfrm>
      </p:grpSpPr>
      <p:sp>
        <p:nvSpPr>
          <p:cNvPr id="16" name="Shape 16"/>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7" name="Shape 17"/>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8" name="Shape 18"/>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3" name="Shape 133"/>
        <p:cNvGrpSpPr/>
        <p:nvPr/>
      </p:nvGrpSpPr>
      <p:grpSpPr>
        <a:xfrm>
          <a:off x="0" y="0"/>
          <a:ext cx="0" cy="0"/>
          <a:chOff x="0" y="0"/>
          <a:chExt cx="0" cy="0"/>
        </a:xfrm>
      </p:grpSpPr>
      <p:sp>
        <p:nvSpPr>
          <p:cNvPr id="134" name="Shape 134"/>
          <p:cNvSpPr txBox="1"/>
          <p:nvPr>
            <p:ph type="title"/>
          </p:nvPr>
        </p:nvSpPr>
        <p:spPr>
          <a:xfrm>
            <a:off x="457200" y="273050"/>
            <a:ext cx="3008313" cy="11620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Narrow"/>
              <a:buNone/>
              <a:defRPr b="1" i="0" sz="20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35" name="Shape 135"/>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6" name="Shape 136"/>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37" name="Shape 137"/>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8" name="Shape 138"/>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39" name="Shape 139"/>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0" name="Shape 140"/>
        <p:cNvGrpSpPr/>
        <p:nvPr/>
      </p:nvGrpSpPr>
      <p:grpSpPr>
        <a:xfrm>
          <a:off x="0" y="0"/>
          <a:ext cx="0" cy="0"/>
          <a:chOff x="0" y="0"/>
          <a:chExt cx="0" cy="0"/>
        </a:xfrm>
      </p:grpSpPr>
      <p:sp>
        <p:nvSpPr>
          <p:cNvPr id="141" name="Shape 141"/>
          <p:cNvSpPr txBox="1"/>
          <p:nvPr>
            <p:ph type="title"/>
          </p:nvPr>
        </p:nvSpPr>
        <p:spPr>
          <a:xfrm>
            <a:off x="1792288" y="4800600"/>
            <a:ext cx="5486399" cy="5667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lt1"/>
              </a:buClr>
              <a:buFont typeface="Arial Narrow"/>
              <a:buNone/>
              <a:defRPr b="1" i="0" sz="20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42" name="Shape 142"/>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43" name="Shape 143"/>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144" name="Shape 14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45" name="Shape 14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46" name="Shape 14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7" name="Shape 147"/>
        <p:cNvGrpSpPr/>
        <p:nvPr/>
      </p:nvGrpSpPr>
      <p:grpSpPr>
        <a:xfrm>
          <a:off x="0" y="0"/>
          <a:ext cx="0" cy="0"/>
          <a:chOff x="0" y="0"/>
          <a:chExt cx="0" cy="0"/>
        </a:xfrm>
      </p:grpSpPr>
      <p:sp>
        <p:nvSpPr>
          <p:cNvPr id="148" name="Shape 148"/>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Narrow"/>
              <a:buNone/>
              <a:defRPr b="0" i="0" sz="44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49" name="Shape 149"/>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50" name="Shape 150"/>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1" name="Shape 151"/>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2" name="Shape 152"/>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3" name="Shape 153"/>
        <p:cNvGrpSpPr/>
        <p:nvPr/>
      </p:nvGrpSpPr>
      <p:grpSpPr>
        <a:xfrm>
          <a:off x="0" y="0"/>
          <a:ext cx="0" cy="0"/>
          <a:chOff x="0" y="0"/>
          <a:chExt cx="0" cy="0"/>
        </a:xfrm>
      </p:grpSpPr>
      <p:sp>
        <p:nvSpPr>
          <p:cNvPr id="154" name="Shape 154"/>
          <p:cNvSpPr txBox="1"/>
          <p:nvPr>
            <p:ph type="title"/>
          </p:nvPr>
        </p:nvSpPr>
        <p:spPr>
          <a:xfrm rot="5400000">
            <a:off x="4732336" y="2171700"/>
            <a:ext cx="5851525" cy="2057400"/>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Narrow"/>
              <a:buNone/>
              <a:defRPr b="0" i="0" sz="44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155" name="Shape 155"/>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56" name="Shape 156"/>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7" name="Shape 157"/>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158" name="Shape 158"/>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1" name="Shape 21"/>
        <p:cNvGrpSpPr/>
        <p:nvPr/>
      </p:nvGrpSpPr>
      <p:grpSpPr>
        <a:xfrm>
          <a:off x="0" y="0"/>
          <a:ext cx="0" cy="0"/>
          <a:chOff x="0" y="0"/>
          <a:chExt cx="0" cy="0"/>
        </a:xfrm>
      </p:grpSpPr>
      <p:sp>
        <p:nvSpPr>
          <p:cNvPr id="22" name="Shape 22"/>
          <p:cNvSpPr txBox="1"/>
          <p:nvPr>
            <p:ph type="ctrTitle"/>
          </p:nvPr>
        </p:nvSpPr>
        <p:spPr>
          <a:xfrm>
            <a:off x="685800" y="2130425"/>
            <a:ext cx="7772400" cy="1470023"/>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3" name="Shape 23"/>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lnSpc>
                <a:spcPct val="100000"/>
              </a:lnSpc>
              <a:spcBef>
                <a:spcPts val="560"/>
              </a:spcBef>
              <a:spcAft>
                <a:spcPts val="0"/>
              </a:spcAft>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lnSpc>
                <a:spcPct val="100000"/>
              </a:lnSpc>
              <a:spcBef>
                <a:spcPts val="480"/>
              </a:spcBef>
              <a:spcAft>
                <a:spcPts val="0"/>
              </a:spcAft>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24" name="Shape 24"/>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722312" y="4406900"/>
            <a:ext cx="7772400" cy="136207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29" name="Shape 29"/>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marR="0" rtl="0" algn="l">
              <a:lnSpc>
                <a:spcPct val="100000"/>
              </a:lnSpc>
              <a:spcBef>
                <a:spcPts val="400"/>
              </a:spcBef>
              <a:spcAft>
                <a:spcPts val="0"/>
              </a:spcAft>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lnSpc>
                <a:spcPct val="100000"/>
              </a:lnSpc>
              <a:spcBef>
                <a:spcPts val="360"/>
              </a:spcBef>
              <a:spcAft>
                <a:spcPts val="0"/>
              </a:spcAft>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lnSpc>
                <a:spcPct val="100000"/>
              </a:lnSpc>
              <a:spcBef>
                <a:spcPts val="320"/>
              </a:spcBef>
              <a:spcAft>
                <a:spcPts val="0"/>
              </a:spcAft>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lnSpc>
                <a:spcPct val="100000"/>
              </a:lnSpc>
              <a:spcBef>
                <a:spcPts val="280"/>
              </a:spcBef>
              <a:spcAft>
                <a:spcPts val="0"/>
              </a:spcAft>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35" name="Shape 35"/>
          <p:cNvSpPr txBox="1"/>
          <p:nvPr>
            <p:ph idx="1" type="body"/>
          </p:nvPr>
        </p:nvSpPr>
        <p:spPr>
          <a:xfrm>
            <a:off x="457200" y="1600200"/>
            <a:ext cx="4038598" cy="4525963"/>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48200" y="1600200"/>
            <a:ext cx="4038598" cy="4525963"/>
          </a:xfrm>
          <a:prstGeom prst="rect">
            <a:avLst/>
          </a:prstGeom>
          <a:noFill/>
          <a:ln>
            <a:noFill/>
          </a:ln>
        </p:spPr>
        <p:txBody>
          <a:bodyPr anchorCtr="0" anchor="t" bIns="91425" lIns="91425" rIns="91425" tIns="91425"/>
          <a:lstStyle>
            <a:lvl1pPr indent="12700" lvl="0" marL="34290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9050" lvl="1" marL="74295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25400" lvl="2" marL="1143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0" lvl="3" marL="1600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0" lvl="4" marL="20574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0" lvl="5" marL="25146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0" lvl="6" marL="29718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0" lvl="7" marL="3429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0" lvl="8" marL="38862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marR="0" rtl="0" algn="l">
              <a:lnSpc>
                <a:spcPct val="100000"/>
              </a:lnSpc>
              <a:spcBef>
                <a:spcPts val="480"/>
              </a:spcBef>
              <a:spcAft>
                <a:spcPts val="0"/>
              </a:spcAft>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100000"/>
              </a:lnSpc>
              <a:spcBef>
                <a:spcPts val="400"/>
              </a:spcBef>
              <a:spcAft>
                <a:spcPts val="0"/>
              </a:spcAft>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100000"/>
              </a:lnSpc>
              <a:spcBef>
                <a:spcPts val="360"/>
              </a:spcBef>
              <a:spcAft>
                <a:spcPts val="0"/>
              </a:spcAft>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100000"/>
              </a:lnSpc>
              <a:spcBef>
                <a:spcPts val="320"/>
              </a:spcBef>
              <a:spcAft>
                <a:spcPts val="0"/>
              </a:spcAft>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indent="-38100" lvl="0" marL="3429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31750" lvl="1" marL="74295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0" lvl="2" marL="1143000" marR="0" rtl="0" algn="l">
              <a:lnSpc>
                <a:spcPct val="100000"/>
              </a:lnSpc>
              <a:spcBef>
                <a:spcPts val="360"/>
              </a:spcBef>
              <a:spcAft>
                <a:spcPts val="0"/>
              </a:spcAft>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25400" lvl="3" marL="1600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25400" lvl="4" marL="20574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25400" lvl="5" marL="25146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25400" lvl="6" marL="29718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25400" lvl="7" marL="34290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25400" lvl="8" marL="3886200" marR="0" rtl="0" algn="l">
              <a:lnSpc>
                <a:spcPct val="100000"/>
              </a:lnSpc>
              <a:spcBef>
                <a:spcPts val="320"/>
              </a:spcBef>
              <a:spcAft>
                <a:spcPts val="0"/>
              </a:spcAft>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t" bIns="91425" lIns="91425" rIns="91425" tIns="91425"/>
          <a:lstStyle>
            <a:lvl1pPr indent="0" lvl="0" marL="0" marR="0" rtl="0" algn="ctr">
              <a:lnSpc>
                <a:spcPct val="100000"/>
              </a:lnSpc>
              <a:spcBef>
                <a:spcPts val="0"/>
              </a:spcBef>
              <a:spcAft>
                <a:spcPts val="0"/>
              </a:spcAft>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1" name="Shape 51"/>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4" name="Shape 54"/>
        <p:cNvGrpSpPr/>
        <p:nvPr/>
      </p:nvGrpSpPr>
      <p:grpSpPr>
        <a:xfrm>
          <a:off x="0" y="0"/>
          <a:ext cx="0" cy="0"/>
          <a:chOff x="0" y="0"/>
          <a:chExt cx="0" cy="0"/>
        </a:xfrm>
      </p:grpSpPr>
      <p:sp>
        <p:nvSpPr>
          <p:cNvPr id="55" name="Shape 55"/>
          <p:cNvSpPr txBox="1"/>
          <p:nvPr>
            <p:ph type="title"/>
          </p:nvPr>
        </p:nvSpPr>
        <p:spPr>
          <a:xfrm>
            <a:off x="457200" y="273050"/>
            <a:ext cx="3008313" cy="116204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56" name="Shape 56"/>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indent="63500" lvl="0" marL="342900" marR="0" rtl="0" algn="l">
              <a:lnSpc>
                <a:spcPct val="100000"/>
              </a:lnSpc>
              <a:spcBef>
                <a:spcPts val="640"/>
              </a:spcBef>
              <a:spcAft>
                <a:spcPts val="0"/>
              </a:spcAft>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69850" lvl="1" marL="742950" marR="0" rtl="0" algn="l">
              <a:lnSpc>
                <a:spcPct val="100000"/>
              </a:lnSpc>
              <a:spcBef>
                <a:spcPts val="560"/>
              </a:spcBef>
              <a:spcAft>
                <a:spcPts val="0"/>
              </a:spcAft>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100000"/>
              </a:lnSpc>
              <a:spcBef>
                <a:spcPts val="480"/>
              </a:spcBef>
              <a:spcAft>
                <a:spcPts val="0"/>
              </a:spcAft>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25400" lvl="3" marL="1600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25400" lvl="4" marL="20574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25400" lvl="5" marL="25146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25400" lvl="6" marL="29718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25400" lvl="7" marL="34290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25400" lvl="8" marL="3886200" marR="0" rtl="0" algn="l">
              <a:lnSpc>
                <a:spcPct val="100000"/>
              </a:lnSpc>
              <a:spcBef>
                <a:spcPts val="400"/>
              </a:spcBef>
              <a:spcAft>
                <a:spcPts val="0"/>
              </a:spcAft>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57" name="Shape 57"/>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58" name="Shape 58"/>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59" name="Shape 59"/>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1" name="Shape 61"/>
        <p:cNvGrpSpPr/>
        <p:nvPr/>
      </p:nvGrpSpPr>
      <p:grpSpPr>
        <a:xfrm>
          <a:off x="0" y="0"/>
          <a:ext cx="0" cy="0"/>
          <a:chOff x="0" y="0"/>
          <a:chExt cx="0" cy="0"/>
        </a:xfrm>
      </p:grpSpPr>
      <p:sp>
        <p:nvSpPr>
          <p:cNvPr id="62" name="Shape 62"/>
          <p:cNvSpPr txBox="1"/>
          <p:nvPr>
            <p:ph type="title"/>
          </p:nvPr>
        </p:nvSpPr>
        <p:spPr>
          <a:xfrm>
            <a:off x="1792288" y="4800600"/>
            <a:ext cx="5486399" cy="566736"/>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sp>
        <p:nvSpPr>
          <p:cNvPr id="63" name="Shape 63"/>
          <p:cNvSpPr/>
          <p:nvPr>
            <p:ph idx="2" type="pic"/>
          </p:nvPr>
        </p:nvSpPr>
        <p:spPr>
          <a:xfrm>
            <a:off x="1792288" y="612775"/>
            <a:ext cx="5486399" cy="4114800"/>
          </a:xfrm>
          <a:prstGeom prst="rect">
            <a:avLst/>
          </a:prstGeom>
          <a:noFill/>
          <a:ln>
            <a:noFill/>
          </a:ln>
        </p:spPr>
        <p:txBody>
          <a:bodyPr anchorCtr="0" anchor="t" bIns="91425" lIns="91425" rIns="91425" tIns="91425"/>
          <a:lstStyle>
            <a:lvl1pPr indent="0" lvl="0" marL="0" marR="0" rtl="0" algn="l">
              <a:lnSpc>
                <a:spcPct val="100000"/>
              </a:lnSpc>
              <a:spcBef>
                <a:spcPts val="640"/>
              </a:spcBef>
              <a:spcAft>
                <a:spcPts val="0"/>
              </a:spcAft>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100000"/>
              </a:lnSpc>
              <a:spcBef>
                <a:spcPts val="560"/>
              </a:spcBef>
              <a:spcAft>
                <a:spcPts val="0"/>
              </a:spcAft>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100000"/>
              </a:lnSpc>
              <a:spcBef>
                <a:spcPts val="480"/>
              </a:spcBef>
              <a:spcAft>
                <a:spcPts val="0"/>
              </a:spcAft>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100000"/>
              </a:lnSpc>
              <a:spcBef>
                <a:spcPts val="400"/>
              </a:spcBef>
              <a:spcAft>
                <a:spcPts val="0"/>
              </a:spcAft>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4" name="Shape 64"/>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marR="0" rtl="0" algn="l">
              <a:lnSpc>
                <a:spcPct val="100000"/>
              </a:lnSpc>
              <a:spcBef>
                <a:spcPts val="280"/>
              </a:spcBef>
              <a:spcAft>
                <a:spcPts val="0"/>
              </a:spcAft>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lnSpc>
                <a:spcPct val="100000"/>
              </a:lnSpc>
              <a:spcBef>
                <a:spcPts val="240"/>
              </a:spcBef>
              <a:spcAft>
                <a:spcPts val="0"/>
              </a:spcAft>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lnSpc>
                <a:spcPct val="100000"/>
              </a:lnSpc>
              <a:spcBef>
                <a:spcPts val="200"/>
              </a:spcBef>
              <a:spcAft>
                <a:spcPts val="0"/>
              </a:spcAft>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lnSpc>
                <a:spcPct val="100000"/>
              </a:lnSpc>
              <a:spcBef>
                <a:spcPts val="180"/>
              </a:spcBef>
              <a:spcAft>
                <a:spcPts val="0"/>
              </a:spcAft>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0" Type="http://schemas.openxmlformats.org/officeDocument/2006/relationships/slideLayout" Target="../slideLayouts/slideLayout19.xml"/><Relationship Id="rId13" Type="http://schemas.openxmlformats.org/officeDocument/2006/relationships/slideLayout" Target="../slideLayouts/slideLayout22.xml"/><Relationship Id="rId12" Type="http://schemas.openxmlformats.org/officeDocument/2006/relationships/slideLayout" Target="../slideLayouts/slideLayout21.xml"/><Relationship Id="rId1" Type="http://schemas.openxmlformats.org/officeDocument/2006/relationships/image" Target="../media/image05.png"/><Relationship Id="rId2" Type="http://schemas.openxmlformats.org/officeDocument/2006/relationships/image" Target="../media/image00.png"/><Relationship Id="rId3" Type="http://schemas.openxmlformats.org/officeDocument/2006/relationships/slideLayout" Target="../slideLayouts/slideLayout12.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5" Type="http://schemas.openxmlformats.org/officeDocument/2006/relationships/theme" Target="../theme/theme2.xml"/><Relationship Id="rId14" Type="http://schemas.openxmlformats.org/officeDocument/2006/relationships/slideLayout" Target="../slideLayouts/slideLayout2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sp>
        <p:nvSpPr>
          <p:cNvPr id="10" name="Shape 10"/>
          <p:cNvSpPr/>
          <p:nvPr/>
        </p:nvSpPr>
        <p:spPr>
          <a:xfrm>
            <a:off x="0" y="6615292"/>
            <a:ext cx="9144000" cy="230832"/>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7F7F7F"/>
              </a:buClr>
              <a:buSzPct val="25000"/>
              <a:buFont typeface="Calibri"/>
              <a:buNone/>
            </a:pPr>
            <a:r>
              <a:rPr b="0" i="0" lang="en-US" sz="900" u="none" cap="none" strike="noStrike">
                <a:solidFill>
                  <a:srgbClr val="7F7F7F"/>
                </a:solidFill>
                <a:latin typeface="Calibri"/>
                <a:ea typeface="Calibri"/>
                <a:cs typeface="Calibri"/>
                <a:sym typeface="Calibri"/>
              </a:rPr>
              <a:t>Gulf Coast Ecosystem Restoration Council Staff Work Product - Subject to Council Approval</a:t>
            </a: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0" name="Shape 80"/>
        <p:cNvGrpSpPr/>
        <p:nvPr/>
      </p:nvGrpSpPr>
      <p:grpSpPr>
        <a:xfrm>
          <a:off x="0" y="0"/>
          <a:ext cx="0" cy="0"/>
          <a:chOff x="0" y="0"/>
          <a:chExt cx="0" cy="0"/>
        </a:xfrm>
      </p:grpSpPr>
      <p:sp>
        <p:nvSpPr>
          <p:cNvPr id="81" name="Shape 81"/>
          <p:cNvSpPr/>
          <p:nvPr/>
        </p:nvSpPr>
        <p:spPr>
          <a:xfrm>
            <a:off x="-1" y="6531428"/>
            <a:ext cx="9144003" cy="349909"/>
          </a:xfrm>
          <a:prstGeom prst="rect">
            <a:avLst/>
          </a:prstGeom>
          <a:solidFill>
            <a:srgbClr val="39507F"/>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pic>
        <p:nvPicPr>
          <p:cNvPr id="82" name="Shape 82"/>
          <p:cNvPicPr preferRelativeResize="0"/>
          <p:nvPr/>
        </p:nvPicPr>
        <p:blipFill rotWithShape="1">
          <a:blip r:embed="rId1">
            <a:alphaModFix/>
          </a:blip>
          <a:srcRect b="1885" l="0" r="0" t="4819"/>
          <a:stretch/>
        </p:blipFill>
        <p:spPr>
          <a:xfrm>
            <a:off x="0" y="-4699"/>
            <a:ext cx="9144000" cy="1520023"/>
          </a:xfrm>
          <a:prstGeom prst="rect">
            <a:avLst/>
          </a:prstGeom>
          <a:noFill/>
          <a:ln>
            <a:noFill/>
          </a:ln>
        </p:spPr>
      </p:pic>
      <p:sp>
        <p:nvSpPr>
          <p:cNvPr id="83" name="Shape 83"/>
          <p:cNvSpPr/>
          <p:nvPr/>
        </p:nvSpPr>
        <p:spPr>
          <a:xfrm>
            <a:off x="0" y="486891"/>
            <a:ext cx="9144003" cy="668148"/>
          </a:xfrm>
          <a:prstGeom prst="rect">
            <a:avLst/>
          </a:prstGeom>
          <a:solidFill>
            <a:srgbClr val="39507F">
              <a:alpha val="86274"/>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84" name="Shape 84"/>
          <p:cNvSpPr txBox="1"/>
          <p:nvPr>
            <p:ph idx="10" type="dt"/>
          </p:nvPr>
        </p:nvSpPr>
        <p:spPr>
          <a:xfrm>
            <a:off x="457200" y="6356350"/>
            <a:ext cx="2133598"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3124200" y="6356350"/>
            <a:ext cx="2895600" cy="365125"/>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2pPr>
            <a:lvl3pPr indent="0" lvl="2" marL="914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3pPr>
            <a:lvl4pPr indent="0" lvl="3" marL="1371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4pPr>
            <a:lvl5pPr indent="0" lvl="4" marL="18288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5pPr>
            <a:lvl6pPr indent="0" lvl="5" marL="22860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6pPr>
            <a:lvl7pPr indent="0" lvl="6" marL="27432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7pPr>
            <a:lvl8pPr indent="0" lvl="7" marL="32004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8pPr>
            <a:lvl9pPr indent="0" lvl="8" marL="3657600" marR="0" rtl="0" algn="l">
              <a:lnSpc>
                <a:spcPct val="100000"/>
              </a:lnSpc>
              <a:spcBef>
                <a:spcPts val="0"/>
              </a:spcBef>
              <a:spcAft>
                <a:spcPts val="0"/>
              </a:spcAft>
              <a:buClr>
                <a:schemeClr val="dk1"/>
              </a:buClr>
              <a:buFont typeface="Calibri"/>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6553200" y="6356350"/>
            <a:ext cx="2133598" cy="365125"/>
          </a:xfrm>
          <a:prstGeom prst="rect">
            <a:avLst/>
          </a:prstGeom>
          <a:noFill/>
          <a:ln>
            <a:noFill/>
          </a:ln>
        </p:spPr>
        <p:txBody>
          <a:bodyPr anchorCtr="0" anchor="ctr" bIns="45700" lIns="91425" rIns="91425" tIns="45700">
            <a:noAutofit/>
          </a:bodyPr>
          <a:lstStyle/>
          <a:p>
            <a:pPr indent="0" lvl="0" marL="0" marR="0" rtl="0" algn="r">
              <a:lnSpc>
                <a:spcPct val="100000"/>
              </a:lnSpc>
              <a:spcBef>
                <a:spcPts val="0"/>
              </a:spcBef>
              <a:spcAft>
                <a:spcPts val="0"/>
              </a:spcAft>
              <a:buClr>
                <a:srgbClr val="888888"/>
              </a:buClr>
              <a:buSzPct val="25000"/>
              <a:buFont typeface="Calibri"/>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87" name="Shape 87"/>
          <p:cNvSpPr txBox="1"/>
          <p:nvPr>
            <p:ph type="title"/>
          </p:nvPr>
        </p:nvSpPr>
        <p:spPr>
          <a:xfrm>
            <a:off x="1448791" y="544985"/>
            <a:ext cx="6507677" cy="556374"/>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chemeClr val="lt1"/>
              </a:buClr>
              <a:buFont typeface="Arial Narrow"/>
              <a:buNone/>
              <a:defRPr b="0" i="0" sz="4400" u="none" cap="none" strike="noStrike">
                <a:solidFill>
                  <a:schemeClr val="lt1"/>
                </a:solidFill>
                <a:latin typeface="Arial Narrow"/>
                <a:ea typeface="Arial Narrow"/>
                <a:cs typeface="Arial Narrow"/>
                <a:sym typeface="Arial Narrow"/>
              </a:defRPr>
            </a:lvl1pPr>
            <a:lvl2pPr indent="0" lvl="1">
              <a:spcBef>
                <a:spcPts val="0"/>
              </a:spcBef>
              <a:buFont typeface="Arial"/>
              <a:buNone/>
              <a:defRPr sz="1800"/>
            </a:lvl2pPr>
            <a:lvl3pPr indent="0" lvl="2">
              <a:spcBef>
                <a:spcPts val="0"/>
              </a:spcBef>
              <a:buFont typeface="Arial"/>
              <a:buNone/>
              <a:defRPr sz="1800"/>
            </a:lvl3pPr>
            <a:lvl4pPr indent="0" lvl="3">
              <a:spcBef>
                <a:spcPts val="0"/>
              </a:spcBef>
              <a:buFont typeface="Arial"/>
              <a:buNone/>
              <a:defRPr sz="1800"/>
            </a:lvl4pPr>
            <a:lvl5pPr indent="0" lvl="4">
              <a:spcBef>
                <a:spcPts val="0"/>
              </a:spcBef>
              <a:buFont typeface="Arial"/>
              <a:buNone/>
              <a:defRPr sz="1800"/>
            </a:lvl5pPr>
            <a:lvl6pPr indent="0" lvl="5">
              <a:spcBef>
                <a:spcPts val="0"/>
              </a:spcBef>
              <a:buFont typeface="Arial"/>
              <a:buNone/>
              <a:defRPr sz="1800"/>
            </a:lvl6pPr>
            <a:lvl7pPr indent="0" lvl="6">
              <a:spcBef>
                <a:spcPts val="0"/>
              </a:spcBef>
              <a:buFont typeface="Arial"/>
              <a:buNone/>
              <a:defRPr sz="1800"/>
            </a:lvl7pPr>
            <a:lvl8pPr indent="0" lvl="7">
              <a:spcBef>
                <a:spcPts val="0"/>
              </a:spcBef>
              <a:buFont typeface="Arial"/>
              <a:buNone/>
              <a:defRPr sz="1800"/>
            </a:lvl8pPr>
            <a:lvl9pPr indent="0" lvl="8">
              <a:spcBef>
                <a:spcPts val="0"/>
              </a:spcBef>
              <a:buFont typeface="Arial"/>
              <a:buNone/>
              <a:defRPr sz="1800"/>
            </a:lvl9pPr>
          </a:lstStyle>
          <a:p/>
        </p:txBody>
      </p:sp>
      <p:pic>
        <p:nvPicPr>
          <p:cNvPr id="88" name="Shape 88"/>
          <p:cNvPicPr preferRelativeResize="0"/>
          <p:nvPr/>
        </p:nvPicPr>
        <p:blipFill rotWithShape="1">
          <a:blip r:embed="rId2">
            <a:alphaModFix/>
          </a:blip>
          <a:srcRect b="0" l="0" r="0" t="0"/>
          <a:stretch/>
        </p:blipFill>
        <p:spPr>
          <a:xfrm>
            <a:off x="214605" y="172181"/>
            <a:ext cx="1182783" cy="118278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3.jpg"/><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hyperlink" Target="https://www.restorethegulf.gov/gcerc-grants-office/gcerc-grants-resources" TargetMode="External"/><Relationship Id="rId4" Type="http://schemas.openxmlformats.org/officeDocument/2006/relationships/hyperlink" Target="https://www.restorethegulf.gov/sites/default/files/GO-RES_RAAMS_ODPReviewandApprovalChecklist.pdf" TargetMode="External"/><Relationship Id="rId5" Type="http://schemas.openxmlformats.org/officeDocument/2006/relationships/hyperlink" Target="https://www.restorethegulf.gov/sites/default/files/ODP_DMP_FAQs_04252016.pdf"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04.jpg"/><Relationship Id="rId4" Type="http://schemas.openxmlformats.org/officeDocument/2006/relationships/hyperlink" Target="mailto:michelle.fischer@restorethegulf.gov"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hyperlink" Target="https://www.restorethegulf.gov/sites/default/files/GO-RES_RAAMS_subrecipient_budget_template_07192016.xlsx"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www.restorethegulf.gov/gcerc-grants-office/gcerc-grants-resour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hyperlink" Target="mailto:raams_techsupport@restorethegulf.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hyperlink" Target="mailto:raams_techsupport@restorethegulf.gov"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hyperlink" Target="https://www.restorethegulf.gov/gcerc-grants-office/gcerc-grants-resources" TargetMode="External"/><Relationship Id="rId4" Type="http://schemas.openxmlformats.org/officeDocument/2006/relationships/hyperlink" Target="https://www.restorethegulf.gov/gcerc-grants-office/council-grants-train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02.png"/><Relationship Id="rId4" Type="http://schemas.openxmlformats.org/officeDocument/2006/relationships/image" Target="../media/image0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hyperlink" Target="https://www.restorethegulf.gov/release/2015/03/12/council-selected-restoration-component-proposals-and-context-reports" TargetMode="External"/><Relationship Id="rId4" Type="http://schemas.openxmlformats.org/officeDocument/2006/relationships/hyperlink" Target="https://www.restorethegulf.gov/council-selected-restoration-component/funded-priorities-lis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hyperlink" Target="https://www.restorethegulf.gov/gcerc-grants-office/gcerc-grants-resourc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hyperlink" Target="https://www.restorethegulf.gov/gcerc-grants-office/gcerc-grants-resourc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p:nvPr/>
        </p:nvSpPr>
        <p:spPr>
          <a:xfrm>
            <a:off x="0" y="233680"/>
            <a:ext cx="9144000" cy="6858000"/>
          </a:xfrm>
          <a:prstGeom prst="rect">
            <a:avLst/>
          </a:prstGeom>
          <a:solidFill>
            <a:srgbClr val="244061"/>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rgbClr val="FFFFFF"/>
              </a:solidFill>
              <a:latin typeface="Calibri"/>
              <a:ea typeface="Calibri"/>
              <a:cs typeface="Calibri"/>
              <a:sym typeface="Calibri"/>
            </a:endParaRPr>
          </a:p>
        </p:txBody>
      </p:sp>
      <p:pic>
        <p:nvPicPr>
          <p:cNvPr id="164" name="Shape 164"/>
          <p:cNvPicPr preferRelativeResize="0"/>
          <p:nvPr/>
        </p:nvPicPr>
        <p:blipFill rotWithShape="1">
          <a:blip r:embed="rId3">
            <a:alphaModFix/>
          </a:blip>
          <a:srcRect b="38811" l="0" r="0" t="3210"/>
          <a:stretch/>
        </p:blipFill>
        <p:spPr>
          <a:xfrm>
            <a:off x="0" y="839991"/>
            <a:ext cx="9144000" cy="3774556"/>
          </a:xfrm>
          <a:prstGeom prst="rect">
            <a:avLst/>
          </a:prstGeom>
          <a:noFill/>
          <a:ln>
            <a:noFill/>
          </a:ln>
        </p:spPr>
      </p:pic>
      <p:sp>
        <p:nvSpPr>
          <p:cNvPr id="165" name="Shape 165"/>
          <p:cNvSpPr txBox="1"/>
          <p:nvPr>
            <p:ph idx="1" type="subTitle"/>
          </p:nvPr>
        </p:nvSpPr>
        <p:spPr>
          <a:xfrm>
            <a:off x="0" y="5892798"/>
            <a:ext cx="9144000" cy="761471"/>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lt1"/>
              </a:buClr>
              <a:buSzPct val="25000"/>
              <a:buFont typeface="Arial"/>
              <a:buNone/>
            </a:pPr>
            <a:r>
              <a:rPr b="1" i="0" lang="en-US" sz="2400" u="none" cap="none" strike="noStrike">
                <a:solidFill>
                  <a:schemeClr val="lt1"/>
                </a:solidFill>
                <a:latin typeface="Arial Narrow"/>
                <a:ea typeface="Arial Narrow"/>
                <a:cs typeface="Arial Narrow"/>
                <a:sym typeface="Arial Narrow"/>
              </a:rPr>
              <a:t>August 25, 2016</a:t>
            </a:r>
          </a:p>
        </p:txBody>
      </p:sp>
      <p:sp>
        <p:nvSpPr>
          <p:cNvPr id="166" name="Shape 166"/>
          <p:cNvSpPr txBox="1"/>
          <p:nvPr/>
        </p:nvSpPr>
        <p:spPr>
          <a:xfrm>
            <a:off x="0" y="5190757"/>
            <a:ext cx="9143998" cy="659571"/>
          </a:xfrm>
          <a:prstGeom prst="rect">
            <a:avLst/>
          </a:prstGeom>
          <a:noFill/>
          <a:ln>
            <a:noFill/>
          </a:ln>
        </p:spPr>
        <p:txBody>
          <a:bodyPr anchorCtr="0" anchor="t" bIns="0" lIns="91425" rIns="91425" tIns="0">
            <a:noAutofit/>
          </a:bodyPr>
          <a:lstStyle/>
          <a:p>
            <a:pPr indent="0" lvl="0" marL="0" marR="0" rtl="0" algn="ctr">
              <a:lnSpc>
                <a:spcPct val="100000"/>
              </a:lnSpc>
              <a:spcBef>
                <a:spcPts val="0"/>
              </a:spcBef>
              <a:spcAft>
                <a:spcPts val="0"/>
              </a:spcAft>
              <a:buClr>
                <a:srgbClr val="FFFFFF"/>
              </a:buClr>
              <a:buSzPct val="25000"/>
              <a:buFont typeface="Arial Narrow"/>
              <a:buNone/>
            </a:pPr>
            <a:r>
              <a:rPr b="1" i="0" lang="en-US" sz="2800" u="none" cap="none" strike="noStrike">
                <a:solidFill>
                  <a:srgbClr val="FFFFFF"/>
                </a:solidFill>
                <a:latin typeface="Arial Narrow"/>
                <a:ea typeface="Arial Narrow"/>
                <a:cs typeface="Arial Narrow"/>
                <a:sym typeface="Arial Narrow"/>
              </a:rPr>
              <a:t>Applications Submission Process Check-in</a:t>
            </a:r>
          </a:p>
        </p:txBody>
      </p:sp>
      <p:cxnSp>
        <p:nvCxnSpPr>
          <p:cNvPr id="167" name="Shape 167"/>
          <p:cNvCxnSpPr/>
          <p:nvPr/>
        </p:nvCxnSpPr>
        <p:spPr>
          <a:xfrm>
            <a:off x="0" y="847600"/>
            <a:ext cx="9144000" cy="0"/>
          </a:xfrm>
          <a:prstGeom prst="straightConnector1">
            <a:avLst/>
          </a:prstGeom>
          <a:noFill/>
          <a:ln cap="flat" cmpd="sng" w="76200">
            <a:solidFill>
              <a:schemeClr val="lt1"/>
            </a:solidFill>
            <a:prstDash val="solid"/>
            <a:round/>
            <a:headEnd len="med" w="med" type="none"/>
            <a:tailEnd len="med" w="med" type="none"/>
          </a:ln>
        </p:spPr>
      </p:cxnSp>
      <p:pic>
        <p:nvPicPr>
          <p:cNvPr id="168" name="Shape 168"/>
          <p:cNvPicPr preferRelativeResize="0"/>
          <p:nvPr/>
        </p:nvPicPr>
        <p:blipFill rotWithShape="1">
          <a:blip r:embed="rId4">
            <a:alphaModFix/>
          </a:blip>
          <a:srcRect b="0" l="0" r="0" t="0"/>
          <a:stretch/>
        </p:blipFill>
        <p:spPr>
          <a:xfrm>
            <a:off x="7309957" y="148743"/>
            <a:ext cx="1468281" cy="1468281"/>
          </a:xfrm>
          <a:prstGeom prst="rect">
            <a:avLst/>
          </a:prstGeom>
          <a:noFill/>
          <a:ln>
            <a:noFill/>
          </a:ln>
        </p:spPr>
      </p:pic>
      <p:cxnSp>
        <p:nvCxnSpPr>
          <p:cNvPr id="169" name="Shape 169"/>
          <p:cNvCxnSpPr/>
          <p:nvPr/>
        </p:nvCxnSpPr>
        <p:spPr>
          <a:xfrm>
            <a:off x="0" y="4614548"/>
            <a:ext cx="9144000" cy="0"/>
          </a:xfrm>
          <a:prstGeom prst="straightConnector1">
            <a:avLst/>
          </a:prstGeom>
          <a:noFill/>
          <a:ln cap="flat" cmpd="sng" w="76200">
            <a:solidFill>
              <a:schemeClr val="lt1"/>
            </a:solidFill>
            <a:prstDash val="solid"/>
            <a:round/>
            <a:headEnd len="med" w="med" type="none"/>
            <a:tailEnd len="med" w="med" type="none"/>
          </a:ln>
        </p:spPr>
      </p:cxn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Environmental Compliance cont.</a:t>
            </a:r>
          </a:p>
        </p:txBody>
      </p:sp>
      <p:sp>
        <p:nvSpPr>
          <p:cNvPr id="236" name="Shape 236"/>
          <p:cNvSpPr txBox="1"/>
          <p:nvPr>
            <p:ph idx="1" type="body"/>
          </p:nvPr>
        </p:nvSpPr>
        <p:spPr>
          <a:xfrm>
            <a:off x="-125" y="1576175"/>
            <a:ext cx="9144000" cy="49569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2"/>
                </a:solidFill>
                <a:latin typeface="Calibri"/>
                <a:ea typeface="Calibri"/>
                <a:cs typeface="Calibri"/>
                <a:sym typeface="Calibri"/>
              </a:rPr>
              <a:t>Planning-Only Activities:</a:t>
            </a:r>
          </a:p>
          <a:p>
            <a:pPr indent="-107950" lvl="1" marL="74295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Check “Yes”for NEPA, add link to Categorical Exclusion</a:t>
            </a:r>
          </a:p>
          <a:p>
            <a:pPr indent="-76200" lvl="2" marL="114300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https://www.restorethegulf.gov/funded-priorities-list</a:t>
            </a:r>
          </a:p>
          <a:p>
            <a:pPr indent="-107950" lvl="1" marL="74295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Check “N/A” for other laws (with potential exceptions)</a:t>
            </a:r>
          </a:p>
          <a:p>
            <a:pPr indent="-76200" lvl="2" marL="114300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e.g., if CWA Section 404 permit needed for geotech work </a:t>
            </a:r>
          </a:p>
          <a:p>
            <a:pPr indent="0" lvl="0" marL="0" marR="0" rtl="0" algn="l">
              <a:lnSpc>
                <a:spcPct val="100000"/>
              </a:lnSpc>
              <a:spcBef>
                <a:spcPts val="480"/>
              </a:spcBef>
              <a:spcAft>
                <a:spcPts val="0"/>
              </a:spcAft>
              <a:buClr>
                <a:schemeClr val="dk1"/>
              </a:buClr>
              <a:buSzPct val="25000"/>
              <a:buFont typeface="Arial"/>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dk1"/>
              </a:buClr>
              <a:buSzPct val="25000"/>
              <a:buFont typeface="Arial"/>
              <a:buNone/>
            </a:pPr>
            <a:r>
              <a:rPr b="1" i="0" lang="en-US" sz="2400" u="none" cap="none" strike="noStrike">
                <a:solidFill>
                  <a:schemeClr val="dk2"/>
                </a:solidFill>
                <a:latin typeface="Calibri"/>
                <a:ea typeface="Calibri"/>
                <a:cs typeface="Calibri"/>
                <a:sym typeface="Calibri"/>
              </a:rPr>
              <a:t>Implementation Activities:</a:t>
            </a:r>
          </a:p>
          <a:p>
            <a:pPr indent="-107950" lvl="1" marL="74295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Council addressed NEPA, ESA, MS-A, NHPA and FWCA - as applicable</a:t>
            </a:r>
          </a:p>
          <a:p>
            <a:pPr indent="-76200" lvl="2" marL="114300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Reference Council EC document for the activity (link above)</a:t>
            </a:r>
          </a:p>
          <a:p>
            <a:pPr indent="-107950" lvl="1" marL="74295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Case-by-case for all other laws - applicant’s responsibility</a:t>
            </a:r>
          </a:p>
          <a:p>
            <a:pPr indent="0" lvl="0" marL="914400" marR="0" rtl="0" algn="l">
              <a:lnSpc>
                <a:spcPct val="100000"/>
              </a:lnSpc>
              <a:spcBef>
                <a:spcPts val="480"/>
              </a:spcBef>
              <a:spcAft>
                <a:spcPts val="0"/>
              </a:spcAft>
              <a:buClr>
                <a:schemeClr val="dk1"/>
              </a:buClr>
              <a:buSzPct val="25000"/>
              <a:buFont typeface="Arial"/>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dk1"/>
              </a:buClr>
              <a:buSzPct val="25000"/>
              <a:buFont typeface="Arial"/>
              <a:buNone/>
            </a:pPr>
            <a:r>
              <a:t/>
            </a:r>
            <a:endParaRPr b="1" i="0" sz="3200" u="none" cap="none" strike="noStrike">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title"/>
          </p:nvPr>
        </p:nvSpPr>
        <p:spPr>
          <a:xfrm>
            <a:off x="1920475" y="318675"/>
            <a:ext cx="6631200" cy="10395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200" u="none" cap="none" strike="noStrike">
                <a:solidFill>
                  <a:srgbClr val="FFFFFF"/>
                </a:solidFill>
                <a:latin typeface="Calibri"/>
                <a:ea typeface="Calibri"/>
                <a:cs typeface="Calibri"/>
                <a:sym typeface="Calibri"/>
              </a:rPr>
              <a:t>Environmental Compliance cont.</a:t>
            </a:r>
          </a:p>
        </p:txBody>
      </p:sp>
      <p:sp>
        <p:nvSpPr>
          <p:cNvPr id="242" name="Shape 242"/>
          <p:cNvSpPr txBox="1"/>
          <p:nvPr>
            <p:ph idx="1" type="body"/>
          </p:nvPr>
        </p:nvSpPr>
        <p:spPr>
          <a:xfrm>
            <a:off x="230350" y="1542625"/>
            <a:ext cx="8913599" cy="4990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2"/>
                </a:solidFill>
                <a:latin typeface="Calibri"/>
                <a:ea typeface="Calibri"/>
                <a:cs typeface="Calibri"/>
                <a:sym typeface="Calibri"/>
              </a:rPr>
              <a:t>Awardees:</a:t>
            </a:r>
          </a:p>
          <a:p>
            <a:pPr indent="-381000" lvl="0" marL="457200" marR="0" rtl="0" algn="l">
              <a:lnSpc>
                <a:spcPct val="100000"/>
              </a:lnSpc>
              <a:spcBef>
                <a:spcPts val="480"/>
              </a:spcBef>
              <a:spcAft>
                <a:spcPts val="0"/>
              </a:spcAft>
              <a:buClr>
                <a:schemeClr val="dk2"/>
              </a:buClr>
              <a:buSzPct val="100000"/>
              <a:buFont typeface="Arial"/>
              <a:buChar char="•"/>
            </a:pPr>
            <a:r>
              <a:rPr b="0" i="0" lang="en-US" sz="2400" u="none" cap="none" strike="noStrike">
                <a:solidFill>
                  <a:schemeClr val="dk2"/>
                </a:solidFill>
                <a:latin typeface="Calibri"/>
                <a:ea typeface="Calibri"/>
                <a:cs typeface="Calibri"/>
                <a:sym typeface="Calibri"/>
              </a:rPr>
              <a:t>Responsible for: </a:t>
            </a:r>
          </a:p>
          <a:p>
            <a:pPr indent="-381000" lvl="1" marL="914400" marR="0" rtl="0" algn="l">
              <a:lnSpc>
                <a:spcPct val="100000"/>
              </a:lnSpc>
              <a:spcBef>
                <a:spcPts val="480"/>
              </a:spcBef>
              <a:spcAft>
                <a:spcPts val="0"/>
              </a:spcAft>
              <a:buClr>
                <a:schemeClr val="dk2"/>
              </a:buClr>
              <a:buSzPct val="100000"/>
              <a:buFont typeface="Arial"/>
              <a:buChar char="–"/>
            </a:pPr>
            <a:r>
              <a:rPr b="0" i="0" lang="en-US" sz="2400" u="none" cap="none" strike="noStrike">
                <a:solidFill>
                  <a:schemeClr val="dk2"/>
                </a:solidFill>
                <a:latin typeface="Calibri"/>
                <a:ea typeface="Calibri"/>
                <a:cs typeface="Calibri"/>
                <a:sym typeface="Calibri"/>
              </a:rPr>
              <a:t>Carrying out environmental conditions associated with NEPA, ESA and other laws - where applicable</a:t>
            </a:r>
          </a:p>
          <a:p>
            <a:pPr indent="-381000" lvl="1" marL="914400" marR="0" rtl="0" algn="l">
              <a:lnSpc>
                <a:spcPct val="100000"/>
              </a:lnSpc>
              <a:spcBef>
                <a:spcPts val="480"/>
              </a:spcBef>
              <a:spcAft>
                <a:spcPts val="0"/>
              </a:spcAft>
              <a:buClr>
                <a:schemeClr val="dk2"/>
              </a:buClr>
              <a:buSzPct val="100000"/>
              <a:buFont typeface="Arial"/>
              <a:buChar char="–"/>
            </a:pPr>
            <a:r>
              <a:rPr b="0" i="0" lang="en-US" sz="2400" u="none" cap="none" strike="noStrike">
                <a:solidFill>
                  <a:schemeClr val="dk2"/>
                </a:solidFill>
                <a:latin typeface="Calibri"/>
                <a:ea typeface="Calibri"/>
                <a:cs typeface="Calibri"/>
                <a:sym typeface="Calibri"/>
              </a:rPr>
              <a:t>Compliance with all applicable environmental requirements that were not addressed at FPL stage</a:t>
            </a:r>
          </a:p>
          <a:p>
            <a:pPr indent="-381000" lvl="0" marL="457200" marR="0" rtl="0" algn="l">
              <a:lnSpc>
                <a:spcPct val="100000"/>
              </a:lnSpc>
              <a:spcBef>
                <a:spcPts val="480"/>
              </a:spcBef>
              <a:spcAft>
                <a:spcPts val="0"/>
              </a:spcAft>
              <a:buClr>
                <a:schemeClr val="dk2"/>
              </a:buClr>
              <a:buSzPct val="100000"/>
              <a:buFont typeface="Arial"/>
              <a:buChar char="•"/>
            </a:pPr>
            <a:r>
              <a:rPr b="0" i="0" lang="en-US" sz="2400" u="none" cap="none" strike="noStrike">
                <a:solidFill>
                  <a:schemeClr val="dk2"/>
                </a:solidFill>
                <a:latin typeface="Calibri"/>
                <a:ea typeface="Calibri"/>
                <a:cs typeface="Calibri"/>
                <a:sym typeface="Calibri"/>
              </a:rPr>
              <a:t>Must provide Council with EC documentation for applicable laws</a:t>
            </a:r>
          </a:p>
          <a:p>
            <a:pPr indent="0" lvl="0" marL="0" marR="0" rtl="0" algn="l">
              <a:lnSpc>
                <a:spcPct val="100000"/>
              </a:lnSpc>
              <a:spcBef>
                <a:spcPts val="480"/>
              </a:spcBef>
              <a:spcAft>
                <a:spcPts val="0"/>
              </a:spcAft>
              <a:buClr>
                <a:schemeClr val="dk1"/>
              </a:buClr>
              <a:buSzPct val="25000"/>
              <a:buFont typeface="Arial"/>
              <a:buNone/>
            </a:pPr>
            <a:r>
              <a:t/>
            </a:r>
            <a:endParaRPr b="1" i="0" sz="6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dk1"/>
              </a:buClr>
              <a:buSzPct val="25000"/>
              <a:buFont typeface="Arial"/>
              <a:buNone/>
            </a:pPr>
            <a:r>
              <a:rPr b="1" i="0" lang="en-US" sz="2400" u="none" cap="none" strike="noStrike">
                <a:solidFill>
                  <a:schemeClr val="dk2"/>
                </a:solidFill>
                <a:latin typeface="Calibri"/>
                <a:ea typeface="Calibri"/>
                <a:cs typeface="Calibri"/>
                <a:sym typeface="Calibri"/>
              </a:rPr>
              <a:t>Special Award Condition(s):</a:t>
            </a:r>
          </a:p>
          <a:p>
            <a:pPr indent="-381000" lvl="0" marL="457200" marR="0" rtl="0" algn="l">
              <a:lnSpc>
                <a:spcPct val="100000"/>
              </a:lnSpc>
              <a:spcBef>
                <a:spcPts val="480"/>
              </a:spcBef>
              <a:spcAft>
                <a:spcPts val="0"/>
              </a:spcAft>
              <a:buClr>
                <a:schemeClr val="dk2"/>
              </a:buClr>
              <a:buSzPct val="100000"/>
              <a:buFont typeface="Arial"/>
              <a:buChar char="•"/>
            </a:pPr>
            <a:r>
              <a:rPr b="0" i="0" lang="en-US" sz="2400" u="none" cap="none" strike="noStrike">
                <a:solidFill>
                  <a:schemeClr val="dk2"/>
                </a:solidFill>
                <a:latin typeface="Calibri"/>
                <a:ea typeface="Calibri"/>
                <a:cs typeface="Calibri"/>
                <a:sym typeface="Calibri"/>
              </a:rPr>
              <a:t>The Council may require certain activities to ensure compliance with applicable laws</a:t>
            </a:r>
          </a:p>
          <a:p>
            <a:pPr indent="0" lvl="0" marL="0" marR="0" rtl="0" algn="l">
              <a:lnSpc>
                <a:spcPct val="100000"/>
              </a:lnSpc>
              <a:spcBef>
                <a:spcPts val="480"/>
              </a:spcBef>
              <a:spcAft>
                <a:spcPts val="0"/>
              </a:spcAft>
              <a:buClr>
                <a:schemeClr val="dk1"/>
              </a:buClr>
              <a:buSzPct val="25000"/>
              <a:buFont typeface="Arial"/>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dk1"/>
              </a:buClr>
              <a:buSzPct val="25000"/>
              <a:buFont typeface="Arial"/>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dk1"/>
              </a:buClr>
              <a:buSzPct val="25000"/>
              <a:buFont typeface="Arial"/>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dk1"/>
              </a:buClr>
              <a:buSzPct val="25000"/>
              <a:buFont typeface="Arial"/>
              <a:buNone/>
            </a:pPr>
            <a:r>
              <a:t/>
            </a:r>
            <a:endParaRPr b="1" i="0" sz="2400" u="none" cap="none" strike="noStrike">
              <a:solidFill>
                <a:schemeClr val="dk2"/>
              </a:solidFill>
              <a:latin typeface="Calibri"/>
              <a:ea typeface="Calibri"/>
              <a:cs typeface="Calibri"/>
              <a:sym typeface="Calibri"/>
            </a:endParaRPr>
          </a:p>
          <a:p>
            <a:pPr indent="0" lvl="0" marL="0" marR="0" rtl="0" algn="l">
              <a:lnSpc>
                <a:spcPct val="100000"/>
              </a:lnSpc>
              <a:spcBef>
                <a:spcPts val="480"/>
              </a:spcBef>
              <a:spcAft>
                <a:spcPts val="0"/>
              </a:spcAft>
              <a:buClr>
                <a:schemeClr val="dk1"/>
              </a:buClr>
              <a:buSzPct val="25000"/>
              <a:buFont typeface="Arial"/>
              <a:buNone/>
            </a:pPr>
            <a:r>
              <a:rPr b="0" i="0" lang="en-US" sz="1100" u="none" cap="none" strike="noStrike">
                <a:solidFill>
                  <a:schemeClr val="dk1"/>
                </a:solidFill>
                <a:latin typeface="Calibri"/>
                <a:ea typeface="Calibri"/>
                <a:cs typeface="Calibri"/>
                <a:sym typeface="Calibri"/>
              </a:rPr>
              <a:t>remain responsible for all applicable federal and state environmental requirements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x="0" y="0"/>
          <a:ext cx="0" cy="0"/>
          <a:chOff x="0" y="0"/>
          <a:chExt cx="0" cy="0"/>
        </a:xfrm>
      </p:grpSpPr>
      <p:sp>
        <p:nvSpPr>
          <p:cNvPr id="247" name="Shape 247"/>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Programs Reviews Topics</a:t>
            </a:r>
          </a:p>
        </p:txBody>
      </p:sp>
      <p:sp>
        <p:nvSpPr>
          <p:cNvPr id="248" name="Shape 248"/>
          <p:cNvSpPr txBox="1"/>
          <p:nvPr>
            <p:ph idx="1" type="body"/>
          </p:nvPr>
        </p:nvSpPr>
        <p:spPr>
          <a:xfrm>
            <a:off x="589279" y="1798318"/>
            <a:ext cx="8361599" cy="4734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600" u="none" cap="none" strike="noStrike">
                <a:solidFill>
                  <a:schemeClr val="dk2"/>
                </a:solidFill>
                <a:latin typeface="Calibri"/>
                <a:ea typeface="Calibri"/>
                <a:cs typeface="Calibri"/>
                <a:sym typeface="Calibri"/>
              </a:rPr>
              <a:t>Observational Data Plans (ODP) and Data Management Plans (DMP):</a:t>
            </a:r>
          </a:p>
          <a:p>
            <a:pPr indent="-342900" lvl="0" marL="342900" marR="0" rtl="0" algn="l">
              <a:lnSpc>
                <a:spcPct val="100000"/>
              </a:lnSpc>
              <a:spcBef>
                <a:spcPts val="480"/>
              </a:spcBef>
              <a:spcAft>
                <a:spcPts val="0"/>
              </a:spcAft>
              <a:buClr>
                <a:schemeClr val="dk2"/>
              </a:buClr>
              <a:buSzPct val="100000"/>
              <a:buFont typeface="Arial"/>
              <a:buChar char="•"/>
            </a:pPr>
            <a:r>
              <a:rPr b="0" i="0" lang="en-US" sz="2300" u="none" cap="none" strike="noStrike">
                <a:solidFill>
                  <a:schemeClr val="dk2"/>
                </a:solidFill>
                <a:latin typeface="Calibri"/>
                <a:ea typeface="Calibri"/>
                <a:cs typeface="Calibri"/>
                <a:sym typeface="Calibri"/>
              </a:rPr>
              <a:t>Intended to be stand alone documents.</a:t>
            </a:r>
          </a:p>
          <a:p>
            <a:pPr indent="-342900" lvl="0" marL="342900" marR="0" rtl="0" algn="l">
              <a:lnSpc>
                <a:spcPct val="100000"/>
              </a:lnSpc>
              <a:spcBef>
                <a:spcPts val="480"/>
              </a:spcBef>
              <a:spcAft>
                <a:spcPts val="0"/>
              </a:spcAft>
              <a:buClr>
                <a:schemeClr val="dk2"/>
              </a:buClr>
              <a:buSzPct val="100000"/>
              <a:buFont typeface="Arial"/>
              <a:buChar char="•"/>
            </a:pPr>
            <a:r>
              <a:rPr b="0" i="1" lang="en-US" sz="2300" u="none" cap="none" strike="noStrike">
                <a:solidFill>
                  <a:schemeClr val="dk2"/>
                </a:solidFill>
                <a:latin typeface="Calibri"/>
                <a:ea typeface="Calibri"/>
                <a:cs typeface="Calibri"/>
                <a:sym typeface="Calibri"/>
              </a:rPr>
              <a:t>Budgets</a:t>
            </a:r>
            <a:r>
              <a:rPr b="0" i="0" lang="en-US" sz="2300" u="none" cap="none" strike="noStrike">
                <a:solidFill>
                  <a:schemeClr val="dk2"/>
                </a:solidFill>
                <a:latin typeface="Calibri"/>
                <a:ea typeface="Calibri"/>
                <a:cs typeface="Calibri"/>
                <a:sym typeface="Calibri"/>
              </a:rPr>
              <a:t> listed on ODP/DMPs should include a description of where in the Overall Project budget those costs are found.</a:t>
            </a:r>
          </a:p>
          <a:p>
            <a:pPr indent="-342900" lvl="0" marL="342900" marR="0" rtl="0" algn="l">
              <a:lnSpc>
                <a:spcPct val="100000"/>
              </a:lnSpc>
              <a:spcBef>
                <a:spcPts val="480"/>
              </a:spcBef>
              <a:spcAft>
                <a:spcPts val="0"/>
              </a:spcAft>
              <a:buClr>
                <a:schemeClr val="dk2"/>
              </a:buClr>
              <a:buSzPct val="100000"/>
              <a:buFont typeface="Arial"/>
              <a:buChar char="•"/>
            </a:pPr>
            <a:r>
              <a:rPr b="0" i="1" lang="en-US" sz="2300" u="none" cap="none" strike="noStrike">
                <a:solidFill>
                  <a:schemeClr val="dk2"/>
                </a:solidFill>
                <a:latin typeface="Calibri"/>
                <a:ea typeface="Calibri"/>
                <a:cs typeface="Calibri"/>
                <a:sym typeface="Calibri"/>
              </a:rPr>
              <a:t>Metrics</a:t>
            </a:r>
            <a:r>
              <a:rPr b="0" i="0" lang="en-US" sz="2300" u="none" cap="none" strike="noStrike">
                <a:solidFill>
                  <a:schemeClr val="dk2"/>
                </a:solidFill>
                <a:latin typeface="Calibri"/>
                <a:ea typeface="Calibri"/>
                <a:cs typeface="Calibri"/>
                <a:sym typeface="Calibri"/>
              </a:rPr>
              <a:t> in the ODP must match the metrics selected in RAAMS.</a:t>
            </a:r>
          </a:p>
          <a:p>
            <a:pPr indent="-342900" lvl="0" marL="342900" marR="0" rtl="0" algn="l">
              <a:lnSpc>
                <a:spcPct val="100000"/>
              </a:lnSpc>
              <a:spcBef>
                <a:spcPts val="480"/>
              </a:spcBef>
              <a:spcAft>
                <a:spcPts val="0"/>
              </a:spcAft>
              <a:buClr>
                <a:schemeClr val="dk2"/>
              </a:buClr>
              <a:buSzPct val="100000"/>
              <a:buFont typeface="Arial"/>
              <a:buChar char="•"/>
            </a:pPr>
            <a:r>
              <a:rPr b="0" i="0" lang="en-US" sz="2300" u="none" cap="none" strike="noStrike">
                <a:solidFill>
                  <a:schemeClr val="dk2"/>
                </a:solidFill>
                <a:latin typeface="Calibri"/>
                <a:ea typeface="Calibri"/>
                <a:cs typeface="Calibri"/>
                <a:sym typeface="Calibri"/>
              </a:rPr>
              <a:t>ODPs and DMPs are iterative documents that can be updated.</a:t>
            </a:r>
          </a:p>
          <a:p>
            <a:pPr indent="-342900" lvl="0" marL="342900" marR="0" rtl="0" algn="l">
              <a:lnSpc>
                <a:spcPct val="100000"/>
              </a:lnSpc>
              <a:spcBef>
                <a:spcPts val="480"/>
              </a:spcBef>
              <a:spcAft>
                <a:spcPts val="0"/>
              </a:spcAft>
              <a:buClr>
                <a:schemeClr val="dk2"/>
              </a:buClr>
              <a:buSzPct val="100000"/>
              <a:buFont typeface="Arial"/>
              <a:buChar char="•"/>
            </a:pPr>
            <a:r>
              <a:rPr b="0" i="0" lang="en-US" sz="2300" u="none" cap="none" strike="noStrike">
                <a:solidFill>
                  <a:schemeClr val="dk2"/>
                </a:solidFill>
                <a:latin typeface="Calibri"/>
                <a:ea typeface="Calibri"/>
                <a:cs typeface="Calibri"/>
                <a:sym typeface="Calibri"/>
              </a:rPr>
              <a:t>Guidance documents on the </a:t>
            </a:r>
            <a:r>
              <a:rPr b="0" i="0" lang="en-US" sz="2300" u="sng" cap="none" strike="noStrike">
                <a:solidFill>
                  <a:schemeClr val="hlink"/>
                </a:solidFill>
                <a:latin typeface="Calibri"/>
                <a:ea typeface="Calibri"/>
                <a:cs typeface="Calibri"/>
                <a:sym typeface="Calibri"/>
                <a:hlinkClick r:id="rId3"/>
              </a:rPr>
              <a:t>grants resources page</a:t>
            </a:r>
            <a:r>
              <a:rPr b="0" i="0" lang="en-US" sz="2300" u="none" cap="none" strike="noStrike">
                <a:solidFill>
                  <a:schemeClr val="dk2"/>
                </a:solidFill>
                <a:latin typeface="Calibri"/>
                <a:ea typeface="Calibri"/>
                <a:cs typeface="Calibri"/>
                <a:sym typeface="Calibri"/>
              </a:rPr>
              <a:t> include:</a:t>
            </a:r>
          </a:p>
          <a:p>
            <a:pPr indent="-107950" lvl="1" marL="742950" marR="0" rtl="0" algn="l">
              <a:lnSpc>
                <a:spcPct val="100000"/>
              </a:lnSpc>
              <a:spcBef>
                <a:spcPts val="480"/>
              </a:spcBef>
              <a:spcAft>
                <a:spcPts val="0"/>
              </a:spcAft>
              <a:buClr>
                <a:schemeClr val="dk2"/>
              </a:buClr>
              <a:buSzPct val="100000"/>
              <a:buFont typeface="Arial"/>
              <a:buChar char="–"/>
            </a:pPr>
            <a:r>
              <a:rPr b="0" i="0" lang="en-US" sz="2300" u="none" cap="none" strike="noStrike">
                <a:solidFill>
                  <a:schemeClr val="dk2"/>
                </a:solidFill>
                <a:latin typeface="Calibri"/>
                <a:ea typeface="Calibri"/>
                <a:cs typeface="Calibri"/>
                <a:sym typeface="Calibri"/>
              </a:rPr>
              <a:t>Templates with examples. </a:t>
            </a:r>
          </a:p>
          <a:p>
            <a:pPr indent="-107950" lvl="1" marL="742950" marR="0" rtl="0" algn="l">
              <a:lnSpc>
                <a:spcPct val="100000"/>
              </a:lnSpc>
              <a:spcBef>
                <a:spcPts val="480"/>
              </a:spcBef>
              <a:spcAft>
                <a:spcPts val="0"/>
              </a:spcAft>
              <a:buClr>
                <a:schemeClr val="dk2"/>
              </a:buClr>
              <a:buSzPct val="100000"/>
              <a:buFont typeface="Arial"/>
              <a:buChar char="–"/>
            </a:pPr>
            <a:r>
              <a:rPr b="0" i="0" lang="en-US" sz="2300" u="none" cap="none" strike="noStrike">
                <a:solidFill>
                  <a:schemeClr val="dk2"/>
                </a:solidFill>
                <a:latin typeface="Calibri"/>
                <a:ea typeface="Calibri"/>
                <a:cs typeface="Calibri"/>
                <a:sym typeface="Calibri"/>
              </a:rPr>
              <a:t>ODP and DMP </a:t>
            </a:r>
            <a:r>
              <a:rPr b="0" i="0" lang="en-US" sz="2300" u="sng" cap="none" strike="noStrike">
                <a:solidFill>
                  <a:schemeClr val="hlink"/>
                </a:solidFill>
                <a:latin typeface="Calibri"/>
                <a:ea typeface="Calibri"/>
                <a:cs typeface="Calibri"/>
                <a:sym typeface="Calibri"/>
                <a:hlinkClick r:id="rId4"/>
              </a:rPr>
              <a:t>review checklists</a:t>
            </a:r>
            <a:r>
              <a:rPr b="0" i="0" lang="en-US" sz="2300" u="none" cap="none" strike="noStrike">
                <a:solidFill>
                  <a:schemeClr val="dk2"/>
                </a:solidFill>
                <a:latin typeface="Calibri"/>
                <a:ea typeface="Calibri"/>
                <a:cs typeface="Calibri"/>
                <a:sym typeface="Calibri"/>
              </a:rPr>
              <a:t> used to review your plans.</a:t>
            </a:r>
          </a:p>
          <a:p>
            <a:pPr indent="-107950" lvl="1" marL="742950" marR="0" rtl="0" algn="l">
              <a:lnSpc>
                <a:spcPct val="100000"/>
              </a:lnSpc>
              <a:spcBef>
                <a:spcPts val="480"/>
              </a:spcBef>
              <a:spcAft>
                <a:spcPts val="0"/>
              </a:spcAft>
              <a:buClr>
                <a:schemeClr val="dk2"/>
              </a:buClr>
              <a:buSzPct val="100000"/>
              <a:buFont typeface="Arial"/>
              <a:buChar char="–"/>
            </a:pPr>
            <a:r>
              <a:rPr b="0" i="0" lang="en-US" sz="2300" u="sng" cap="none" strike="noStrike">
                <a:solidFill>
                  <a:schemeClr val="hlink"/>
                </a:solidFill>
                <a:latin typeface="Calibri"/>
                <a:ea typeface="Calibri"/>
                <a:cs typeface="Calibri"/>
                <a:sym typeface="Calibri"/>
                <a:hlinkClick r:id="rId5"/>
              </a:rPr>
              <a:t>FAQ document</a:t>
            </a:r>
            <a:r>
              <a:rPr b="0" i="0" lang="en-US" sz="2300" u="none" cap="none" strike="noStrike">
                <a:solidFill>
                  <a:schemeClr val="dk2"/>
                </a:solidFill>
                <a:latin typeface="Calibri"/>
                <a:ea typeface="Calibri"/>
                <a:cs typeface="Calibri"/>
                <a:sym typeface="Calibri"/>
              </a:rPr>
              <a:t> for ODP/DMP preparation.</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x="0" y="0"/>
          <a:ext cx="0" cy="0"/>
          <a:chOff x="0" y="0"/>
          <a:chExt cx="0" cy="0"/>
        </a:xfrm>
      </p:grpSpPr>
      <p:sp>
        <p:nvSpPr>
          <p:cNvPr id="253" name="Shape 253"/>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Programs Reviews Topics</a:t>
            </a:r>
          </a:p>
        </p:txBody>
      </p:sp>
      <p:sp>
        <p:nvSpPr>
          <p:cNvPr id="254" name="Shape 254"/>
          <p:cNvSpPr txBox="1"/>
          <p:nvPr>
            <p:ph idx="1" type="body"/>
          </p:nvPr>
        </p:nvSpPr>
        <p:spPr>
          <a:xfrm>
            <a:off x="513079" y="1645918"/>
            <a:ext cx="8361599" cy="4734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2600" u="none" cap="none" strike="noStrike">
                <a:solidFill>
                  <a:schemeClr val="dk2"/>
                </a:solidFill>
                <a:latin typeface="Calibri"/>
                <a:ea typeface="Calibri"/>
                <a:cs typeface="Calibri"/>
                <a:sym typeface="Calibri"/>
              </a:rPr>
              <a:t>Data Management Plans (DMP):</a:t>
            </a:r>
          </a:p>
          <a:p>
            <a:pPr indent="-25400" lvl="0" marL="342900" marR="0" rtl="0" algn="l">
              <a:lnSpc>
                <a:spcPct val="115000"/>
              </a:lnSpc>
              <a:spcBef>
                <a:spcPts val="0"/>
              </a:spcBef>
              <a:spcAft>
                <a:spcPts val="0"/>
              </a:spcAft>
              <a:buClr>
                <a:schemeClr val="dk2"/>
              </a:buClr>
              <a:buSzPct val="100000"/>
              <a:buFont typeface="Calibri"/>
              <a:buChar char="•"/>
            </a:pPr>
            <a:r>
              <a:rPr b="0" i="0" lang="en-US" sz="2200" u="none" cap="none" strike="noStrike">
                <a:solidFill>
                  <a:schemeClr val="dk2"/>
                </a:solidFill>
                <a:latin typeface="Calibri"/>
                <a:ea typeface="Calibri"/>
                <a:cs typeface="Calibri"/>
                <a:sym typeface="Calibri"/>
              </a:rPr>
              <a:t>In-house data management / metadata capabilities</a:t>
            </a:r>
          </a:p>
          <a:p>
            <a:pPr indent="-107950" lvl="1" marL="742950" marR="0" rtl="0" algn="l">
              <a:lnSpc>
                <a:spcPct val="115000"/>
              </a:lnSpc>
              <a:spcBef>
                <a:spcPts val="0"/>
              </a:spcBef>
              <a:spcAft>
                <a:spcPts val="0"/>
              </a:spcAft>
              <a:buClr>
                <a:schemeClr val="dk2"/>
              </a:buClr>
              <a:buSzPct val="100000"/>
              <a:buFont typeface="Calibri"/>
              <a:buChar char="–"/>
            </a:pPr>
            <a:r>
              <a:rPr b="0" i="1" lang="en-US" sz="2400" u="none" cap="none" strike="noStrike">
                <a:solidFill>
                  <a:schemeClr val="dk2"/>
                </a:solidFill>
                <a:latin typeface="Calibri"/>
                <a:ea typeface="Calibri"/>
                <a:cs typeface="Calibri"/>
                <a:sym typeface="Calibri"/>
              </a:rPr>
              <a:t>Storage vs. Archival: </a:t>
            </a:r>
            <a:r>
              <a:rPr b="0" i="0" lang="en-US" sz="2400" u="none" cap="none" strike="noStrike">
                <a:solidFill>
                  <a:schemeClr val="dk2"/>
                </a:solidFill>
                <a:latin typeface="Calibri"/>
                <a:ea typeface="Calibri"/>
                <a:cs typeface="Calibri"/>
                <a:sym typeface="Calibri"/>
              </a:rPr>
              <a:t>The DMP needs to address whether the data will be archived (different from backing-up), or indicate archiving is not available.</a:t>
            </a:r>
          </a:p>
          <a:p>
            <a:pPr indent="-107950" lvl="1" marL="742950" marR="0" rtl="0" algn="l">
              <a:lnSpc>
                <a:spcPct val="115000"/>
              </a:lnSpc>
              <a:spcBef>
                <a:spcPts val="0"/>
              </a:spcBef>
              <a:spcAft>
                <a:spcPts val="0"/>
              </a:spcAft>
              <a:buClr>
                <a:schemeClr val="dk2"/>
              </a:buClr>
              <a:buSzPct val="100000"/>
              <a:buFont typeface="Calibri"/>
              <a:buChar char="–"/>
            </a:pPr>
            <a:r>
              <a:rPr b="0" i="1" lang="en-US" sz="2400" u="none" cap="none" strike="noStrike">
                <a:solidFill>
                  <a:schemeClr val="dk2"/>
                </a:solidFill>
                <a:latin typeface="Calibri"/>
                <a:ea typeface="Calibri"/>
                <a:cs typeface="Calibri"/>
                <a:sym typeface="Calibri"/>
              </a:rPr>
              <a:t>Exposure:</a:t>
            </a:r>
            <a:r>
              <a:rPr b="0" i="0" lang="en-US" sz="2400" u="none" cap="none" strike="noStrike">
                <a:solidFill>
                  <a:schemeClr val="dk2"/>
                </a:solidFill>
                <a:latin typeface="Calibri"/>
                <a:ea typeface="Calibri"/>
                <a:cs typeface="Calibri"/>
                <a:sym typeface="Calibri"/>
              </a:rPr>
              <a:t> The DMP needs to address how the data will be shared with the Council and if it will be available to the public at large.</a:t>
            </a:r>
          </a:p>
          <a:p>
            <a:pPr indent="-107950" lvl="1" marL="742950" marR="0" rtl="0" algn="l">
              <a:lnSpc>
                <a:spcPct val="115000"/>
              </a:lnSpc>
              <a:spcBef>
                <a:spcPts val="0"/>
              </a:spcBef>
              <a:spcAft>
                <a:spcPts val="0"/>
              </a:spcAft>
              <a:buClr>
                <a:schemeClr val="dk2"/>
              </a:buClr>
              <a:buSzPct val="100000"/>
              <a:buFont typeface="Calibri"/>
              <a:buChar char="–"/>
            </a:pPr>
            <a:r>
              <a:rPr b="0" i="1" lang="en-US" sz="2400" u="none" cap="none" strike="noStrike">
                <a:solidFill>
                  <a:schemeClr val="dk2"/>
                </a:solidFill>
                <a:latin typeface="Calibri"/>
                <a:ea typeface="Calibri"/>
                <a:cs typeface="Calibri"/>
                <a:sym typeface="Calibri"/>
              </a:rPr>
              <a:t>DOI: </a:t>
            </a:r>
            <a:r>
              <a:rPr b="0" i="0" lang="en-US" sz="2400" u="none" cap="none" strike="noStrike">
                <a:solidFill>
                  <a:schemeClr val="dk2"/>
                </a:solidFill>
                <a:latin typeface="Calibri"/>
                <a:ea typeface="Calibri"/>
                <a:cs typeface="Calibri"/>
                <a:sym typeface="Calibri"/>
              </a:rPr>
              <a:t> The DMP needs to address whether the applicant will acquire a Digital Object Identifier for the data.</a:t>
            </a:r>
          </a:p>
          <a:p>
            <a:pPr indent="0" lvl="0" marL="0" marR="0" rtl="0" algn="l">
              <a:lnSpc>
                <a:spcPct val="100000"/>
              </a:lnSpc>
              <a:spcBef>
                <a:spcPts val="480"/>
              </a:spcBef>
              <a:spcAft>
                <a:spcPts val="0"/>
              </a:spcAft>
              <a:buClr>
                <a:schemeClr val="dk1"/>
              </a:buClr>
              <a:buSzPct val="25000"/>
              <a:buFont typeface="Arial"/>
              <a:buNone/>
            </a:pPr>
            <a:r>
              <a:t/>
            </a:r>
            <a:endParaRPr b="0" i="0" sz="2000" u="none" cap="none" strike="noStrike">
              <a:solidFill>
                <a:schemeClr val="dk2"/>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8" name="Shape 258"/>
        <p:cNvGrpSpPr/>
        <p:nvPr/>
      </p:nvGrpSpPr>
      <p:grpSpPr>
        <a:xfrm>
          <a:off x="0" y="0"/>
          <a:ext cx="0" cy="0"/>
          <a:chOff x="0" y="0"/>
          <a:chExt cx="0" cy="0"/>
        </a:xfrm>
      </p:grpSpPr>
      <p:sp>
        <p:nvSpPr>
          <p:cNvPr id="259" name="Shape 259"/>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Programs Reviews Topics</a:t>
            </a:r>
          </a:p>
        </p:txBody>
      </p:sp>
      <p:sp>
        <p:nvSpPr>
          <p:cNvPr id="260" name="Shape 260"/>
          <p:cNvSpPr txBox="1"/>
          <p:nvPr>
            <p:ph idx="1" type="body"/>
          </p:nvPr>
        </p:nvSpPr>
        <p:spPr>
          <a:xfrm>
            <a:off x="169200" y="1516150"/>
            <a:ext cx="8850299" cy="1853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chemeClr val="dk2"/>
                </a:solidFill>
                <a:latin typeface="Calibri"/>
                <a:ea typeface="Calibri"/>
                <a:cs typeface="Calibri"/>
                <a:sym typeface="Calibri"/>
              </a:rPr>
              <a:t>GIS:</a:t>
            </a:r>
          </a:p>
          <a:p>
            <a:pPr indent="-342900" lvl="0" marL="34290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Use the GIS and Metadata templates available.</a:t>
            </a:r>
          </a:p>
          <a:p>
            <a:pPr indent="-342900" lvl="0" marL="34290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Ensure you update the appropriate fields/information and these match table in the appendix of the FPL.  </a:t>
            </a:r>
          </a:p>
        </p:txBody>
      </p:sp>
      <p:pic>
        <p:nvPicPr>
          <p:cNvPr descr="RTG_sandbox_raams_training.JPG" id="261" name="Shape 261"/>
          <p:cNvPicPr preferRelativeResize="0"/>
          <p:nvPr/>
        </p:nvPicPr>
        <p:blipFill rotWithShape="1">
          <a:blip r:embed="rId3">
            <a:alphaModFix/>
          </a:blip>
          <a:srcRect b="0" l="0" r="0" t="0"/>
          <a:stretch/>
        </p:blipFill>
        <p:spPr>
          <a:xfrm>
            <a:off x="4870432" y="3488075"/>
            <a:ext cx="4225215" cy="2928025"/>
          </a:xfrm>
          <a:prstGeom prst="rect">
            <a:avLst/>
          </a:prstGeom>
          <a:noFill/>
          <a:ln>
            <a:noFill/>
          </a:ln>
        </p:spPr>
      </p:pic>
      <p:sp>
        <p:nvSpPr>
          <p:cNvPr id="262" name="Shape 262"/>
          <p:cNvSpPr txBox="1"/>
          <p:nvPr>
            <p:ph idx="1" type="body"/>
          </p:nvPr>
        </p:nvSpPr>
        <p:spPr>
          <a:xfrm>
            <a:off x="202025" y="3223150"/>
            <a:ext cx="4770000" cy="3130499"/>
          </a:xfrm>
          <a:prstGeom prst="rect">
            <a:avLst/>
          </a:prstGeom>
          <a:noFill/>
          <a:ln>
            <a:noFill/>
          </a:ln>
        </p:spPr>
        <p:txBody>
          <a:bodyPr anchorCtr="0" anchor="t" bIns="45700" lIns="91425" rIns="91425" tIns="45700">
            <a:noAutofit/>
          </a:bodyPr>
          <a:lstStyle/>
          <a:p>
            <a:pPr indent="-342900" lvl="0" marL="342900" marR="0" rtl="0" algn="l">
              <a:lnSpc>
                <a:spcPct val="100000"/>
              </a:lnSpc>
              <a:spcBef>
                <a:spcPts val="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GIS files exist for each project in the “Sandbox” </a:t>
            </a:r>
          </a:p>
          <a:p>
            <a:pPr indent="-342900" lvl="0" marL="342900" marR="0" rtl="0" algn="l">
              <a:lnSpc>
                <a:spcPct val="100000"/>
              </a:lnSpc>
              <a:spcBef>
                <a:spcPts val="480"/>
              </a:spcBef>
              <a:spcAft>
                <a:spcPts val="0"/>
              </a:spcAft>
              <a:buClr>
                <a:schemeClr val="dk2"/>
              </a:buClr>
              <a:buSzPct val="75000"/>
              <a:buFont typeface="Arial"/>
              <a:buChar char="•"/>
            </a:pPr>
            <a:r>
              <a:rPr b="0" i="0" lang="en-US" sz="2400" u="none" cap="none" strike="noStrike">
                <a:solidFill>
                  <a:schemeClr val="dk2"/>
                </a:solidFill>
                <a:latin typeface="Calibri"/>
                <a:ea typeface="Calibri"/>
                <a:cs typeface="Calibri"/>
                <a:sym typeface="Calibri"/>
              </a:rPr>
              <a:t>Contact Michelle Fischer if you need assistance accessing your </a:t>
            </a:r>
            <a:br>
              <a:rPr b="0" i="0" lang="en-US" sz="2400" u="none" cap="none" strike="noStrike">
                <a:solidFill>
                  <a:schemeClr val="dk2"/>
                </a:solidFill>
                <a:latin typeface="Calibri"/>
                <a:ea typeface="Calibri"/>
                <a:cs typeface="Calibri"/>
                <a:sym typeface="Calibri"/>
              </a:rPr>
            </a:br>
            <a:r>
              <a:rPr b="0" i="0" lang="en-US" sz="2400" u="none" cap="none" strike="noStrike">
                <a:solidFill>
                  <a:schemeClr val="dk2"/>
                </a:solidFill>
                <a:latin typeface="Calibri"/>
                <a:ea typeface="Calibri"/>
                <a:cs typeface="Calibri"/>
                <a:sym typeface="Calibri"/>
              </a:rPr>
              <a:t>project file </a:t>
            </a:r>
            <a:r>
              <a:rPr b="0" i="0" lang="en-US" sz="1800" u="none" cap="none" strike="noStrike">
                <a:solidFill>
                  <a:schemeClr val="dk2"/>
                </a:solidFill>
                <a:latin typeface="Calibri"/>
                <a:ea typeface="Calibri"/>
                <a:cs typeface="Calibri"/>
                <a:sym typeface="Calibri"/>
              </a:rPr>
              <a:t>(</a:t>
            </a:r>
            <a:r>
              <a:rPr b="0" i="0" lang="en-US" sz="1800" u="sng" cap="none" strike="noStrike">
                <a:solidFill>
                  <a:schemeClr val="hlink"/>
                </a:solidFill>
                <a:latin typeface="Calibri"/>
                <a:ea typeface="Calibri"/>
                <a:cs typeface="Calibri"/>
                <a:sym typeface="Calibri"/>
                <a:hlinkClick r:id="rId4"/>
              </a:rPr>
              <a:t>michelle.fischer@restorethegulf.gov</a:t>
            </a:r>
            <a:r>
              <a:rPr b="0" i="0" lang="en-US" sz="1800" u="none" cap="none" strike="noStrike">
                <a:solidFill>
                  <a:schemeClr val="dk2"/>
                </a:solidFill>
                <a:latin typeface="Calibri"/>
                <a:ea typeface="Calibri"/>
                <a:cs typeface="Calibri"/>
                <a:sym typeface="Calibri"/>
              </a:rPr>
              <a:t>)</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x="0" y="0"/>
          <a:ext cx="0" cy="0"/>
          <a:chOff x="0" y="0"/>
          <a:chExt cx="0" cy="0"/>
        </a:xfrm>
      </p:grpSpPr>
      <p:sp>
        <p:nvSpPr>
          <p:cNvPr id="267" name="Shape 267"/>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Grants/Budget Reviews Topics</a:t>
            </a:r>
          </a:p>
        </p:txBody>
      </p:sp>
      <p:sp>
        <p:nvSpPr>
          <p:cNvPr id="268" name="Shape 268"/>
          <p:cNvSpPr txBox="1"/>
          <p:nvPr>
            <p:ph idx="1" type="body"/>
          </p:nvPr>
        </p:nvSpPr>
        <p:spPr>
          <a:xfrm>
            <a:off x="338850" y="1645450"/>
            <a:ext cx="8576399" cy="44222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rgbClr val="1C4587"/>
                </a:solidFill>
                <a:latin typeface="Calibri"/>
                <a:ea typeface="Calibri"/>
                <a:cs typeface="Calibri"/>
                <a:sym typeface="Calibri"/>
              </a:rPr>
              <a:t>Personnel (in RAAMS)</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Identify key individuals</a:t>
            </a:r>
          </a:p>
          <a:p>
            <a:pPr indent="-228600" lvl="1" marL="9144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Agency Responsible Official (signatory)</a:t>
            </a:r>
          </a:p>
          <a:p>
            <a:pPr indent="-228600" lvl="1" marL="9144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Project Lead/Manager/PI</a:t>
            </a:r>
          </a:p>
          <a:p>
            <a:pPr indent="-228600" lvl="1" marL="9144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Financial Lead</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System-specific roles and access</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Primary Person</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Public Project File Access</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Permissions</a:t>
            </a:r>
          </a:p>
          <a:p>
            <a:pPr indent="0" lvl="0" marL="0" marR="0" rtl="0" algn="l">
              <a:lnSpc>
                <a:spcPct val="100000"/>
              </a:lnSpc>
              <a:spcBef>
                <a:spcPts val="480"/>
              </a:spcBef>
              <a:spcAft>
                <a:spcPts val="0"/>
              </a:spcAft>
              <a:buClr>
                <a:schemeClr val="dk1"/>
              </a:buClr>
              <a:buSzPct val="25000"/>
              <a:buFont typeface="Arial"/>
              <a:buNone/>
            </a:pPr>
            <a:r>
              <a:t/>
            </a:r>
            <a:endParaRPr b="1" i="0" sz="3200" u="none" cap="none" strike="noStrike">
              <a:solidFill>
                <a:srgbClr val="0B5394"/>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idx="1" type="body"/>
          </p:nvPr>
        </p:nvSpPr>
        <p:spPr>
          <a:xfrm>
            <a:off x="457200" y="1600200"/>
            <a:ext cx="8229600" cy="45261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i="0" lang="en-US" sz="3200" u="none" cap="none" strike="noStrike">
                <a:solidFill>
                  <a:srgbClr val="1C4587"/>
                </a:solidFill>
                <a:latin typeface="Calibri"/>
                <a:ea typeface="Calibri"/>
                <a:cs typeface="Calibri"/>
                <a:sym typeface="Calibri"/>
              </a:rPr>
              <a:t>Organizations (in RAAMS)</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Identify all organizations taking part in project</a:t>
            </a:r>
          </a:p>
          <a:p>
            <a:pPr indent="-228600" lvl="1" marL="9144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Partners </a:t>
            </a:r>
          </a:p>
          <a:p>
            <a:pPr indent="-228600" lvl="1" marL="9144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Co-funders</a:t>
            </a:r>
          </a:p>
          <a:p>
            <a:pPr indent="-228600" lvl="1" marL="9144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Subrecipients (if known)</a:t>
            </a:r>
          </a:p>
          <a:p>
            <a:pPr indent="-228600" lvl="1" marL="9144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Contractors (if known)</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Search for organization before adding as new</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If adding a new organization, include name, address and, if a subrecipient or contractor, DUNS</a:t>
            </a:r>
          </a:p>
        </p:txBody>
      </p:sp>
      <p:sp>
        <p:nvSpPr>
          <p:cNvPr id="275" name="Shape 275"/>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Grants/Budget Reviews Topics</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0" name="Shape 280"/>
        <p:cNvGrpSpPr/>
        <p:nvPr/>
      </p:nvGrpSpPr>
      <p:grpSpPr>
        <a:xfrm>
          <a:off x="0" y="0"/>
          <a:ext cx="0" cy="0"/>
          <a:chOff x="0" y="0"/>
          <a:chExt cx="0" cy="0"/>
        </a:xfrm>
      </p:grpSpPr>
      <p:sp>
        <p:nvSpPr>
          <p:cNvPr id="281" name="Shape 281"/>
          <p:cNvSpPr txBox="1"/>
          <p:nvPr>
            <p:ph type="title"/>
          </p:nvPr>
        </p:nvSpPr>
        <p:spPr>
          <a:xfrm>
            <a:off x="7620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Grants/Budget Reviews Topics</a:t>
            </a:r>
          </a:p>
        </p:txBody>
      </p:sp>
      <p:sp>
        <p:nvSpPr>
          <p:cNvPr id="282" name="Shape 282"/>
          <p:cNvSpPr txBox="1"/>
          <p:nvPr>
            <p:ph idx="1" type="body"/>
          </p:nvPr>
        </p:nvSpPr>
        <p:spPr>
          <a:xfrm>
            <a:off x="338850" y="1645450"/>
            <a:ext cx="8576399" cy="23160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rgbClr val="1C4587"/>
                </a:solidFill>
                <a:latin typeface="Calibri"/>
                <a:ea typeface="Calibri"/>
                <a:cs typeface="Calibri"/>
                <a:sym typeface="Calibri"/>
              </a:rPr>
              <a:t>Budgets </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RAAMS “Main” Budget</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RAAMS Co-funding Budget</a:t>
            </a:r>
          </a:p>
          <a:p>
            <a:pPr indent="-406400" lvl="0" marL="457200" marR="0" rtl="0" algn="l">
              <a:lnSpc>
                <a:spcPct val="100000"/>
              </a:lnSpc>
              <a:spcBef>
                <a:spcPts val="48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Subrecipient Budget (</a:t>
            </a:r>
            <a:r>
              <a:rPr b="0" i="0" lang="en-US" sz="2800" u="sng" cap="none" strike="noStrike">
                <a:solidFill>
                  <a:schemeClr val="hlink"/>
                </a:solidFill>
                <a:latin typeface="Calibri"/>
                <a:ea typeface="Calibri"/>
                <a:cs typeface="Calibri"/>
                <a:sym typeface="Calibri"/>
                <a:hlinkClick r:id="rId3"/>
              </a:rPr>
              <a:t>upload</a:t>
            </a:r>
            <a:r>
              <a:rPr b="0" i="0" lang="en-US" sz="2800" u="none" cap="none" strike="noStrike">
                <a:solidFill>
                  <a:srgbClr val="0B5394"/>
                </a:solidFill>
                <a:latin typeface="Calibri"/>
                <a:ea typeface="Calibri"/>
                <a:cs typeface="Calibri"/>
                <a:sym typeface="Calibri"/>
              </a:rPr>
              <a:t>)</a:t>
            </a:r>
          </a:p>
        </p:txBody>
      </p:sp>
      <p:sp>
        <p:nvSpPr>
          <p:cNvPr id="283" name="Shape 283"/>
          <p:cNvSpPr/>
          <p:nvPr/>
        </p:nvSpPr>
        <p:spPr>
          <a:xfrm>
            <a:off x="5919150" y="1780300"/>
            <a:ext cx="2996100" cy="2667899"/>
          </a:xfrm>
          <a:prstGeom prst="verticalScroll">
            <a:avLst>
              <a:gd fmla="val 12500"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ALL COSTS:</a:t>
            </a:r>
          </a:p>
          <a:p>
            <a:pPr indent="0" lvl="0" marL="0" marR="0" rtl="0" algn="ctr">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Eligible?</a:t>
            </a:r>
          </a:p>
          <a:p>
            <a:pPr indent="0" lvl="0" marL="0" marR="0" rtl="0" algn="ctr">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Allowable?</a:t>
            </a:r>
          </a:p>
          <a:p>
            <a:pPr indent="0" lvl="0" marL="0" marR="0" rtl="0" algn="ctr">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Allocable?</a:t>
            </a:r>
          </a:p>
          <a:p>
            <a:pPr indent="0" lvl="0" marL="0" marR="0" rtl="0" algn="ctr">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Reasonable?</a:t>
            </a:r>
          </a:p>
          <a:p>
            <a:pPr indent="0" lvl="0" marL="0" marR="0" rtl="0" algn="ctr">
              <a:lnSpc>
                <a:spcPct val="100000"/>
              </a:lnSpc>
              <a:spcBef>
                <a:spcPts val="0"/>
              </a:spcBef>
              <a:spcAft>
                <a:spcPts val="0"/>
              </a:spcAft>
              <a:buClr>
                <a:srgbClr val="000000"/>
              </a:buClr>
              <a:buSzPct val="25000"/>
              <a:buFont typeface="Arial"/>
              <a:buNone/>
            </a:pPr>
            <a:r>
              <a:rPr b="0" i="0" lang="en-US" sz="2400" u="none" cap="none" strike="noStrike">
                <a:solidFill>
                  <a:srgbClr val="000000"/>
                </a:solidFill>
                <a:latin typeface="Arial"/>
                <a:ea typeface="Arial"/>
                <a:cs typeface="Arial"/>
                <a:sym typeface="Arial"/>
              </a:rPr>
              <a:t>Necessary?</a:t>
            </a:r>
          </a:p>
        </p:txBody>
      </p:sp>
      <p:sp>
        <p:nvSpPr>
          <p:cNvPr id="284" name="Shape 284"/>
          <p:cNvSpPr txBox="1"/>
          <p:nvPr/>
        </p:nvSpPr>
        <p:spPr>
          <a:xfrm>
            <a:off x="229250" y="4114325"/>
            <a:ext cx="8229600" cy="2316000"/>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chemeClr val="dk1"/>
              </a:buClr>
              <a:buSzPct val="25000"/>
              <a:buFont typeface="Arial"/>
              <a:buNone/>
            </a:pPr>
            <a:r>
              <a:rPr b="1" i="0" lang="en-US" sz="3600" u="none" cap="none" strike="noStrike">
                <a:solidFill>
                  <a:srgbClr val="1C4587"/>
                </a:solidFill>
                <a:latin typeface="Calibri"/>
                <a:ea typeface="Calibri"/>
                <a:cs typeface="Calibri"/>
                <a:sym typeface="Calibri"/>
              </a:rPr>
              <a:t>Budget narrative(s)</a:t>
            </a:r>
          </a:p>
          <a:p>
            <a:pPr indent="-228600" lvl="0" marL="457200" marR="0" rtl="0" algn="l">
              <a:lnSpc>
                <a:spcPct val="100000"/>
              </a:lnSpc>
              <a:spcBef>
                <a:spcPts val="0"/>
              </a:spcBef>
              <a:spcAft>
                <a:spcPts val="0"/>
              </a:spcAft>
              <a:buClr>
                <a:srgbClr val="0B5394"/>
              </a:buClr>
              <a:buSzPct val="100000"/>
              <a:buFont typeface="Calibri"/>
              <a:buChar char="●"/>
            </a:pPr>
            <a:r>
              <a:rPr b="0" i="0" lang="en-US" sz="2800" u="none" cap="none" strike="noStrike">
                <a:solidFill>
                  <a:srgbClr val="0B5394"/>
                </a:solidFill>
                <a:latin typeface="Calibri"/>
                <a:ea typeface="Calibri"/>
                <a:cs typeface="Calibri"/>
                <a:sym typeface="Calibri"/>
              </a:rPr>
              <a:t>Provide for each type of budget (</a:t>
            </a:r>
            <a:r>
              <a:rPr b="0" i="1" lang="en-US" sz="2400" u="none" cap="none" strike="noStrike">
                <a:solidFill>
                  <a:srgbClr val="0B5394"/>
                </a:solidFill>
                <a:latin typeface="Calibri"/>
                <a:ea typeface="Calibri"/>
                <a:cs typeface="Calibri"/>
                <a:sym typeface="Calibri"/>
              </a:rPr>
              <a:t>see above</a:t>
            </a:r>
            <a:r>
              <a:rPr b="0" i="0" lang="en-US" sz="2800" u="none" cap="none" strike="noStrike">
                <a:solidFill>
                  <a:srgbClr val="0B5394"/>
                </a:solidFill>
                <a:latin typeface="Calibri"/>
                <a:ea typeface="Calibri"/>
                <a:cs typeface="Calibri"/>
                <a:sym typeface="Calibri"/>
              </a:rPr>
              <a:t>)</a:t>
            </a:r>
          </a:p>
          <a:p>
            <a:pPr indent="-228600" lvl="0" marL="457200" marR="0" rtl="0" algn="l">
              <a:lnSpc>
                <a:spcPct val="100000"/>
              </a:lnSpc>
              <a:spcBef>
                <a:spcPts val="0"/>
              </a:spcBef>
              <a:spcAft>
                <a:spcPts val="0"/>
              </a:spcAft>
              <a:buClr>
                <a:srgbClr val="0B5394"/>
              </a:buClr>
              <a:buSzPct val="100000"/>
              <a:buFont typeface="Calibri"/>
              <a:buChar char="●"/>
            </a:pPr>
            <a:r>
              <a:rPr b="0" i="0" lang="en-US" sz="2800" u="none" cap="none" strike="noStrike">
                <a:solidFill>
                  <a:srgbClr val="0B5394"/>
                </a:solidFill>
                <a:latin typeface="Calibri"/>
                <a:ea typeface="Calibri"/>
                <a:cs typeface="Calibri"/>
                <a:sym typeface="Calibri"/>
              </a:rPr>
              <a:t>Supports budget</a:t>
            </a:r>
          </a:p>
          <a:p>
            <a:pPr indent="-228600" lvl="0" marL="457200" marR="0" rtl="0" algn="l">
              <a:lnSpc>
                <a:spcPct val="100000"/>
              </a:lnSpc>
              <a:spcBef>
                <a:spcPts val="0"/>
              </a:spcBef>
              <a:spcAft>
                <a:spcPts val="0"/>
              </a:spcAft>
              <a:buClr>
                <a:srgbClr val="0B5394"/>
              </a:buClr>
              <a:buSzPct val="100000"/>
              <a:buFont typeface="Calibri"/>
              <a:buChar char="●"/>
            </a:pPr>
            <a:r>
              <a:rPr b="0" i="0" lang="en-US" sz="2800" u="none" cap="none" strike="noStrike">
                <a:solidFill>
                  <a:srgbClr val="0B5394"/>
                </a:solidFill>
                <a:latin typeface="Calibri"/>
                <a:ea typeface="Calibri"/>
                <a:cs typeface="Calibri"/>
                <a:sym typeface="Calibri"/>
              </a:rPr>
              <a:t>Very detailed cost information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4"/>
                                        </p:tgtEl>
                                        <p:attrNameLst>
                                          <p:attrName>style.visibility</p:attrName>
                                        </p:attrNameLst>
                                      </p:cBhvr>
                                      <p:to>
                                        <p:strVal val="visible"/>
                                      </p:to>
                                    </p:set>
                                    <p:anim calcmode="lin" valueType="num">
                                      <p:cBhvr additive="base">
                                        <p:cTn dur="1000"/>
                                        <p:tgtEl>
                                          <p:spTgt spid="284"/>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83"/>
                                        </p:tgtEl>
                                        <p:attrNameLst>
                                          <p:attrName>style.visibility</p:attrName>
                                        </p:attrNameLst>
                                      </p:cBhvr>
                                      <p:to>
                                        <p:strVal val="visible"/>
                                      </p:to>
                                    </p:set>
                                    <p:anim calcmode="lin" valueType="num">
                                      <p:cBhvr additive="base">
                                        <p:cTn dur="1000"/>
                                        <p:tgtEl>
                                          <p:spTgt spid="283"/>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9" name="Shape 289"/>
        <p:cNvGrpSpPr/>
        <p:nvPr/>
      </p:nvGrpSpPr>
      <p:grpSpPr>
        <a:xfrm>
          <a:off x="0" y="0"/>
          <a:ext cx="0" cy="0"/>
          <a:chOff x="0" y="0"/>
          <a:chExt cx="0" cy="0"/>
        </a:xfrm>
      </p:grpSpPr>
      <p:sp>
        <p:nvSpPr>
          <p:cNvPr id="290" name="Shape 290"/>
          <p:cNvSpPr txBox="1"/>
          <p:nvPr>
            <p:ph idx="1" type="body"/>
          </p:nvPr>
        </p:nvSpPr>
        <p:spPr>
          <a:xfrm>
            <a:off x="131225" y="1397325"/>
            <a:ext cx="9012900" cy="5111399"/>
          </a:xfrm>
          <a:prstGeom prst="rect">
            <a:avLst/>
          </a:prstGeom>
          <a:noFill/>
          <a:ln>
            <a:noFill/>
          </a:ln>
        </p:spPr>
        <p:txBody>
          <a:bodyPr anchorCtr="0" anchor="t" bIns="91425" lIns="91425" rIns="91425" tIns="91425">
            <a:noAutofit/>
          </a:bodyPr>
          <a:lstStyle/>
          <a:p>
            <a:pPr indent="-419100" lvl="0" marL="457200" marR="0" rtl="0" algn="l">
              <a:lnSpc>
                <a:spcPct val="100000"/>
              </a:lnSpc>
              <a:spcBef>
                <a:spcPts val="0"/>
              </a:spcBef>
              <a:spcAft>
                <a:spcPts val="0"/>
              </a:spcAft>
              <a:buClr>
                <a:srgbClr val="1C4587"/>
              </a:buClr>
              <a:buSzPct val="100000"/>
              <a:buFont typeface="Arial"/>
              <a:buChar char="•"/>
            </a:pPr>
            <a:r>
              <a:rPr b="0" i="0" lang="en-US" sz="3000" u="none" cap="none" strike="noStrike">
                <a:solidFill>
                  <a:srgbClr val="1C4587"/>
                </a:solidFill>
                <a:latin typeface="Calibri"/>
                <a:ea typeface="Calibri"/>
                <a:cs typeface="Calibri"/>
                <a:sym typeface="Calibri"/>
              </a:rPr>
              <a:t>Common “Unknowns” at the Application Stage:</a:t>
            </a:r>
          </a:p>
          <a:p>
            <a:pPr indent="-228600" lvl="1" marL="914400" marR="0" rtl="0" algn="l">
              <a:lnSpc>
                <a:spcPct val="100000"/>
              </a:lnSpc>
              <a:spcBef>
                <a:spcPts val="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Subrecipient(s)</a:t>
            </a:r>
          </a:p>
          <a:p>
            <a:pPr indent="-228600" lvl="1" marL="914400" marR="0" rtl="0" algn="l">
              <a:lnSpc>
                <a:spcPct val="100000"/>
              </a:lnSpc>
              <a:spcBef>
                <a:spcPts val="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Contractor(s)</a:t>
            </a:r>
          </a:p>
          <a:p>
            <a:pPr indent="-228600" lvl="1" marL="914400" marR="0" rtl="0" algn="l">
              <a:lnSpc>
                <a:spcPct val="100000"/>
              </a:lnSpc>
              <a:spcBef>
                <a:spcPts val="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Exact Project Location(s)</a:t>
            </a:r>
          </a:p>
          <a:p>
            <a:pPr indent="-228600" lvl="1" marL="914400" marR="0" rtl="0" algn="l">
              <a:lnSpc>
                <a:spcPct val="100000"/>
              </a:lnSpc>
              <a:spcBef>
                <a:spcPts val="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Lands for Acquisition</a:t>
            </a:r>
          </a:p>
          <a:p>
            <a:pPr indent="-228600" lvl="1" marL="914400" marR="0" rtl="0" algn="l">
              <a:lnSpc>
                <a:spcPct val="100000"/>
              </a:lnSpc>
              <a:spcBef>
                <a:spcPts val="0"/>
              </a:spcBef>
              <a:spcAft>
                <a:spcPts val="0"/>
              </a:spcAft>
              <a:buClr>
                <a:srgbClr val="0B5394"/>
              </a:buClr>
              <a:buSzPct val="100000"/>
              <a:buFont typeface="Arial"/>
              <a:buChar char="–"/>
            </a:pPr>
            <a:r>
              <a:rPr b="0" i="0" lang="en-US" sz="2800" u="none" cap="none" strike="noStrike">
                <a:solidFill>
                  <a:srgbClr val="0B5394"/>
                </a:solidFill>
                <a:latin typeface="Calibri"/>
                <a:ea typeface="Calibri"/>
                <a:cs typeface="Calibri"/>
                <a:sym typeface="Calibri"/>
              </a:rPr>
              <a:t>Etc., etc., etc. </a:t>
            </a:r>
          </a:p>
          <a:p>
            <a:pPr indent="-228600" lvl="0" marL="457200" marR="0" rtl="0" algn="l">
              <a:lnSpc>
                <a:spcPct val="100000"/>
              </a:lnSpc>
              <a:spcBef>
                <a:spcPts val="0"/>
              </a:spcBef>
              <a:spcAft>
                <a:spcPts val="0"/>
              </a:spcAft>
              <a:buClr>
                <a:srgbClr val="1C4587"/>
              </a:buClr>
              <a:buSzPct val="100000"/>
              <a:buFont typeface="Arial"/>
              <a:buChar char="•"/>
            </a:pPr>
            <a:r>
              <a:rPr b="0" i="0" lang="en-US" sz="3000" u="none" cap="none" strike="noStrike">
                <a:solidFill>
                  <a:srgbClr val="1C4587"/>
                </a:solidFill>
                <a:latin typeface="Calibri"/>
                <a:ea typeface="Calibri"/>
                <a:cs typeface="Calibri"/>
                <a:sym typeface="Calibri"/>
              </a:rPr>
              <a:t>Provide as much information as you do know </a:t>
            </a:r>
            <a:r>
              <a:rPr b="0" i="0" lang="en-US" sz="2800" u="none" cap="none" strike="noStrike">
                <a:solidFill>
                  <a:srgbClr val="1C4587"/>
                </a:solidFill>
                <a:latin typeface="Calibri"/>
                <a:ea typeface="Calibri"/>
                <a:cs typeface="Calibri"/>
                <a:sym typeface="Calibri"/>
              </a:rPr>
              <a:t>(e.g., processes for selection, scopes of work, etc)</a:t>
            </a:r>
          </a:p>
          <a:p>
            <a:pPr indent="-419100" lvl="0" marL="457200" marR="0" rtl="0" algn="l">
              <a:lnSpc>
                <a:spcPct val="100000"/>
              </a:lnSpc>
              <a:spcBef>
                <a:spcPts val="0"/>
              </a:spcBef>
              <a:spcAft>
                <a:spcPts val="0"/>
              </a:spcAft>
              <a:buClr>
                <a:srgbClr val="1C4587"/>
              </a:buClr>
              <a:buSzPct val="100000"/>
              <a:buFont typeface="Arial"/>
              <a:buChar char="•"/>
            </a:pPr>
            <a:r>
              <a:rPr b="0" i="0" lang="en-US" sz="3000" u="none" cap="none" strike="noStrike">
                <a:solidFill>
                  <a:srgbClr val="1C4587"/>
                </a:solidFill>
                <a:latin typeface="Calibri"/>
                <a:ea typeface="Calibri"/>
                <a:cs typeface="Calibri"/>
                <a:sym typeface="Calibri"/>
              </a:rPr>
              <a:t>Describe what information will be available post-award and when</a:t>
            </a:r>
          </a:p>
          <a:p>
            <a:pPr indent="-419100" lvl="0" marL="457200" marR="0" rtl="0" algn="l">
              <a:lnSpc>
                <a:spcPct val="100000"/>
              </a:lnSpc>
              <a:spcBef>
                <a:spcPts val="0"/>
              </a:spcBef>
              <a:spcAft>
                <a:spcPts val="0"/>
              </a:spcAft>
              <a:buClr>
                <a:srgbClr val="1C4587"/>
              </a:buClr>
              <a:buSzPct val="100000"/>
              <a:buFont typeface="Arial"/>
              <a:buChar char="•"/>
            </a:pPr>
            <a:r>
              <a:rPr b="0" i="0" lang="en-US" sz="3000" u="none" cap="none" strike="noStrike">
                <a:solidFill>
                  <a:srgbClr val="1C4587"/>
                </a:solidFill>
                <a:latin typeface="Calibri"/>
                <a:ea typeface="Calibri"/>
                <a:cs typeface="Calibri"/>
                <a:sym typeface="Calibri"/>
              </a:rPr>
              <a:t>Award likely to contain Special Award Conditions </a:t>
            </a:r>
          </a:p>
          <a:p>
            <a:pPr indent="-139700" lvl="0" marL="342900" marR="0" rtl="0" algn="l">
              <a:lnSpc>
                <a:spcPct val="100000"/>
              </a:lnSpc>
              <a:spcBef>
                <a:spcPts val="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lnSpc>
                <a:spcPct val="100000"/>
              </a:lnSpc>
              <a:spcBef>
                <a:spcPts val="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0" lvl="0" marL="203200" marR="0" rtl="0" algn="l">
              <a:lnSpc>
                <a:spcPct val="100000"/>
              </a:lnSpc>
              <a:spcBef>
                <a:spcPts val="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a:p>
            <a:pPr indent="-139700" lvl="0" marL="342900" marR="0" rtl="0" algn="l">
              <a:lnSpc>
                <a:spcPct val="100000"/>
              </a:lnSpc>
              <a:spcBef>
                <a:spcPts val="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
        <p:nvSpPr>
          <p:cNvPr id="291" name="Shape 291"/>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“Unknowns” &amp; Special Award Conditions</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6" name="Shape 296"/>
        <p:cNvGrpSpPr/>
        <p:nvPr/>
      </p:nvGrpSpPr>
      <p:grpSpPr>
        <a:xfrm>
          <a:off x="0" y="0"/>
          <a:ext cx="0" cy="0"/>
          <a:chOff x="0" y="0"/>
          <a:chExt cx="0" cy="0"/>
        </a:xfrm>
      </p:grpSpPr>
      <p:sp>
        <p:nvSpPr>
          <p:cNvPr id="297" name="Shape 297"/>
          <p:cNvSpPr txBox="1"/>
          <p:nvPr>
            <p:ph idx="1" type="body"/>
          </p:nvPr>
        </p:nvSpPr>
        <p:spPr>
          <a:xfrm>
            <a:off x="22122" y="1524000"/>
            <a:ext cx="8932800" cy="5171399"/>
          </a:xfrm>
          <a:prstGeom prst="rect">
            <a:avLst/>
          </a:prstGeom>
          <a:noFill/>
          <a:ln>
            <a:noFill/>
          </a:ln>
        </p:spPr>
        <p:txBody>
          <a:bodyPr anchorCtr="0" anchor="t" bIns="91425" lIns="91425" rIns="91425" tIns="91425">
            <a:noAutofit/>
          </a:bodyPr>
          <a:lstStyle/>
          <a:p>
            <a:pPr indent="-419100" lvl="0" marL="457200" marR="0" rtl="0" algn="l">
              <a:lnSpc>
                <a:spcPct val="100000"/>
              </a:lnSpc>
              <a:spcBef>
                <a:spcPts val="0"/>
              </a:spcBef>
              <a:spcAft>
                <a:spcPts val="0"/>
              </a:spcAft>
              <a:buClr>
                <a:srgbClr val="1C4587"/>
              </a:buClr>
              <a:buSzPct val="100000"/>
              <a:buFont typeface="Arial"/>
              <a:buChar char="•"/>
            </a:pPr>
            <a:r>
              <a:rPr b="0" i="0" lang="en-US" sz="3000" u="none" cap="none" strike="noStrike">
                <a:solidFill>
                  <a:srgbClr val="1C4587"/>
                </a:solidFill>
                <a:latin typeface="Calibri"/>
                <a:ea typeface="Calibri"/>
                <a:cs typeface="Calibri"/>
                <a:sym typeface="Calibri"/>
              </a:rPr>
              <a:t>Application budgets are estimates</a:t>
            </a:r>
          </a:p>
          <a:p>
            <a:pPr indent="-419100" lvl="0" marL="457200" marR="0" rtl="0" algn="l">
              <a:lnSpc>
                <a:spcPct val="100000"/>
              </a:lnSpc>
              <a:spcBef>
                <a:spcPts val="0"/>
              </a:spcBef>
              <a:spcAft>
                <a:spcPts val="0"/>
              </a:spcAft>
              <a:buClr>
                <a:srgbClr val="1C4587"/>
              </a:buClr>
              <a:buSzPct val="100000"/>
              <a:buFont typeface="Arial"/>
              <a:buChar char="•"/>
            </a:pPr>
            <a:r>
              <a:rPr b="0" i="0" lang="en-US" sz="3000" u="none" cap="none" strike="noStrike">
                <a:solidFill>
                  <a:srgbClr val="1C4587"/>
                </a:solidFill>
                <a:latin typeface="Calibri"/>
                <a:ea typeface="Calibri"/>
                <a:cs typeface="Calibri"/>
                <a:sym typeface="Calibri"/>
              </a:rPr>
              <a:t>Budgets and budget narratives for different projects may require different information</a:t>
            </a:r>
          </a:p>
          <a:p>
            <a:pPr indent="0" lvl="0" marL="457200" marR="0" rtl="0" algn="l">
              <a:lnSpc>
                <a:spcPct val="100000"/>
              </a:lnSpc>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457200" marR="0" rtl="0" algn="l">
              <a:lnSpc>
                <a:spcPct val="100000"/>
              </a:lnSpc>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0" lvl="0" marL="457200" marR="0" rtl="0" algn="l">
              <a:lnSpc>
                <a:spcPct val="100000"/>
              </a:lnSpc>
              <a:spcBef>
                <a:spcPts val="560"/>
              </a:spcBef>
              <a:spcAft>
                <a:spcPts val="0"/>
              </a:spcAft>
              <a:buClr>
                <a:schemeClr val="dk1"/>
              </a:buClr>
              <a:buSzPct val="25000"/>
              <a:buFont typeface="Arial"/>
              <a:buNone/>
            </a:pPr>
            <a:r>
              <a:t/>
            </a:r>
            <a:endParaRPr b="0" i="0" sz="28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rgbClr val="1C4587"/>
              </a:buClr>
              <a:buSzPct val="100000"/>
              <a:buFont typeface="Arial"/>
              <a:buChar char="•"/>
            </a:pPr>
            <a:r>
              <a:rPr b="0" i="0" lang="en-US" sz="3000" u="none" cap="none" strike="noStrike">
                <a:solidFill>
                  <a:srgbClr val="1C4587"/>
                </a:solidFill>
                <a:latin typeface="Calibri"/>
                <a:ea typeface="Calibri"/>
                <a:cs typeface="Calibri"/>
                <a:sym typeface="Calibri"/>
              </a:rPr>
              <a:t>Budget Narrative Template </a:t>
            </a:r>
          </a:p>
          <a:p>
            <a:pPr indent="0" lvl="0" marL="0" marR="0" rtl="0" algn="l">
              <a:lnSpc>
                <a:spcPct val="100000"/>
              </a:lnSpc>
              <a:spcBef>
                <a:spcPts val="0"/>
              </a:spcBef>
              <a:spcAft>
                <a:spcPts val="0"/>
              </a:spcAft>
              <a:buClr>
                <a:schemeClr val="dk1"/>
              </a:buClr>
              <a:buSzPct val="25000"/>
              <a:buFont typeface="Arial"/>
              <a:buNone/>
            </a:pPr>
            <a:r>
              <a:rPr b="0" i="0" lang="en-US" sz="1800" u="sng" cap="none" strike="noStrike">
                <a:solidFill>
                  <a:schemeClr val="hlink"/>
                </a:solidFill>
                <a:latin typeface="Calibri"/>
                <a:ea typeface="Calibri"/>
                <a:cs typeface="Calibri"/>
                <a:sym typeface="Calibri"/>
                <a:hlinkClick r:id="rId3"/>
              </a:rPr>
              <a:t>https://www.restorethegulf.gov/gcerc-grants-office/gcerc-grants-resources</a:t>
            </a:r>
          </a:p>
          <a:p>
            <a:pPr indent="-228600" lvl="0" marL="457200" marR="0" rtl="0" algn="l">
              <a:lnSpc>
                <a:spcPct val="100000"/>
              </a:lnSpc>
              <a:spcBef>
                <a:spcPts val="0"/>
              </a:spcBef>
              <a:spcAft>
                <a:spcPts val="0"/>
              </a:spcAft>
              <a:buClr>
                <a:srgbClr val="1C4587"/>
              </a:buClr>
              <a:buSzPct val="106666"/>
              <a:buFont typeface="Arial"/>
              <a:buChar char="•"/>
            </a:pPr>
            <a:r>
              <a:rPr b="0" i="0" lang="en-US" sz="3000" u="none" cap="none" strike="noStrike">
                <a:solidFill>
                  <a:srgbClr val="1C4587"/>
                </a:solidFill>
                <a:latin typeface="Calibri"/>
                <a:ea typeface="Calibri"/>
                <a:cs typeface="Calibri"/>
                <a:sym typeface="Calibri"/>
              </a:rPr>
              <a:t>Other Helpful Resources</a:t>
            </a:r>
            <a:r>
              <a:rPr b="0" i="0" lang="en-US" sz="3200" u="none" cap="none" strike="noStrike">
                <a:solidFill>
                  <a:srgbClr val="1C4587"/>
                </a:solidFill>
                <a:latin typeface="Calibri"/>
                <a:ea typeface="Calibri"/>
                <a:cs typeface="Calibri"/>
                <a:sym typeface="Calibri"/>
              </a:rPr>
              <a:t> - </a:t>
            </a:r>
            <a:r>
              <a:rPr b="0" i="0" lang="en-US" sz="2400" u="none" cap="none" strike="noStrike">
                <a:solidFill>
                  <a:srgbClr val="1C4587"/>
                </a:solidFill>
                <a:latin typeface="Calibri"/>
                <a:ea typeface="Calibri"/>
                <a:cs typeface="Calibri"/>
                <a:sym typeface="Calibri"/>
              </a:rPr>
              <a:t>Grants Office Resources webpage</a:t>
            </a:r>
          </a:p>
          <a:p>
            <a:pPr indent="-381000" lvl="1" marL="914400" marR="0" rtl="0" algn="l">
              <a:lnSpc>
                <a:spcPct val="100000"/>
              </a:lnSpc>
              <a:spcBef>
                <a:spcPts val="0"/>
              </a:spcBef>
              <a:spcAft>
                <a:spcPts val="0"/>
              </a:spcAft>
              <a:buClr>
                <a:srgbClr val="0B5394"/>
              </a:buClr>
              <a:buSzPct val="100000"/>
              <a:buFont typeface="Arial"/>
              <a:buChar char="–"/>
            </a:pPr>
            <a:r>
              <a:rPr b="0" i="0" lang="en-US" sz="2400" u="none" cap="none" strike="noStrike">
                <a:solidFill>
                  <a:srgbClr val="0B5394"/>
                </a:solidFill>
                <a:latin typeface="Calibri"/>
                <a:ea typeface="Calibri"/>
                <a:cs typeface="Calibri"/>
                <a:sym typeface="Calibri"/>
              </a:rPr>
              <a:t>Subrecipient Budget Template</a:t>
            </a:r>
          </a:p>
          <a:p>
            <a:pPr indent="-381000" lvl="1" marL="914400" marR="0" rtl="0" algn="l">
              <a:lnSpc>
                <a:spcPct val="100000"/>
              </a:lnSpc>
              <a:spcBef>
                <a:spcPts val="0"/>
              </a:spcBef>
              <a:spcAft>
                <a:spcPts val="0"/>
              </a:spcAft>
              <a:buClr>
                <a:srgbClr val="0B5394"/>
              </a:buClr>
              <a:buSzPct val="100000"/>
              <a:buFont typeface="Arial"/>
              <a:buChar char="–"/>
            </a:pPr>
            <a:r>
              <a:rPr b="0" i="0" lang="en-US" sz="2400" u="none" cap="none" strike="noStrike">
                <a:solidFill>
                  <a:srgbClr val="0B5394"/>
                </a:solidFill>
                <a:latin typeface="Calibri"/>
                <a:ea typeface="Calibri"/>
                <a:cs typeface="Calibri"/>
                <a:sym typeface="Calibri"/>
              </a:rPr>
              <a:t>Land Acquisition Documentation</a:t>
            </a:r>
          </a:p>
        </p:txBody>
      </p:sp>
      <p:sp>
        <p:nvSpPr>
          <p:cNvPr id="298" name="Shape 298"/>
          <p:cNvSpPr txBox="1"/>
          <p:nvPr>
            <p:ph type="title"/>
          </p:nvPr>
        </p:nvSpPr>
        <p:spPr>
          <a:xfrm>
            <a:off x="7620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Additional Budget Notes</a:t>
            </a:r>
          </a:p>
        </p:txBody>
      </p:sp>
      <p:graphicFrame>
        <p:nvGraphicFramePr>
          <p:cNvPr id="299" name="Shape 299"/>
          <p:cNvGraphicFramePr/>
          <p:nvPr/>
        </p:nvGraphicFramePr>
        <p:xfrm>
          <a:off x="226200" y="3047211"/>
          <a:ext cx="3000000" cy="3000000"/>
        </p:xfrm>
        <a:graphic>
          <a:graphicData uri="http://schemas.openxmlformats.org/drawingml/2006/table">
            <a:tbl>
              <a:tblPr>
                <a:noFill/>
                <a:tableStyleId>{96C145B5-C2DA-47D3-9E04-307E5302D781}</a:tableStyleId>
              </a:tblPr>
              <a:tblGrid>
                <a:gridCol w="2247950"/>
                <a:gridCol w="6443650"/>
              </a:tblGrid>
              <a:tr h="381000">
                <a:tc>
                  <a:txBody>
                    <a:bodyPr>
                      <a:noAutofit/>
                    </a:bodyPr>
                    <a:lstStyle/>
                    <a:p>
                      <a:pPr indent="0" lvl="0" marL="0" marR="0" rtl="0" algn="l">
                        <a:lnSpc>
                          <a:spcPct val="100000"/>
                        </a:lnSpc>
                        <a:spcBef>
                          <a:spcPts val="0"/>
                        </a:spcBef>
                        <a:spcAft>
                          <a:spcPts val="0"/>
                        </a:spcAft>
                        <a:buClr>
                          <a:srgbClr val="274E13"/>
                        </a:buClr>
                        <a:buSzPct val="25000"/>
                        <a:buFont typeface="Arial"/>
                        <a:buNone/>
                      </a:pPr>
                      <a:r>
                        <a:rPr lang="en-US" sz="1800" u="none" cap="none" strike="noStrike">
                          <a:solidFill>
                            <a:srgbClr val="274E13"/>
                          </a:solidFill>
                        </a:rPr>
                        <a:t>Planning</a:t>
                      </a:r>
                    </a:p>
                  </a:txBody>
                  <a:tcPr marT="91425" marB="91425" marR="91425" marL="91425"/>
                </a:tc>
                <a:tc>
                  <a:txBody>
                    <a:bodyPr>
                      <a:noAutofit/>
                    </a:bodyPr>
                    <a:lstStyle/>
                    <a:p>
                      <a:pPr indent="0" lvl="0" marL="0" marR="0" rtl="0" algn="l">
                        <a:lnSpc>
                          <a:spcPct val="100000"/>
                        </a:lnSpc>
                        <a:spcBef>
                          <a:spcPts val="0"/>
                        </a:spcBef>
                        <a:spcAft>
                          <a:spcPts val="0"/>
                        </a:spcAft>
                        <a:buClr>
                          <a:srgbClr val="274E13"/>
                        </a:buClr>
                        <a:buSzPct val="25000"/>
                        <a:buFont typeface="Arial"/>
                        <a:buNone/>
                      </a:pPr>
                      <a:r>
                        <a:rPr lang="en-US" sz="1800" u="none" cap="none" strike="noStrike">
                          <a:solidFill>
                            <a:srgbClr val="274E13"/>
                          </a:solidFill>
                        </a:rPr>
                        <a:t>Primarily Personnel Costs / Contractual Costs</a:t>
                      </a:r>
                    </a:p>
                  </a:txBody>
                  <a:tcPr marT="91425" marB="91425" marR="91425" marL="91425"/>
                </a:tc>
              </a:tr>
              <a:tr h="381000">
                <a:tc>
                  <a:txBody>
                    <a:bodyPr>
                      <a:noAutofit/>
                    </a:bodyPr>
                    <a:lstStyle/>
                    <a:p>
                      <a:pPr indent="0" lvl="0" marL="0" marR="0" rtl="0" algn="l">
                        <a:lnSpc>
                          <a:spcPct val="100000"/>
                        </a:lnSpc>
                        <a:spcBef>
                          <a:spcPts val="0"/>
                        </a:spcBef>
                        <a:spcAft>
                          <a:spcPts val="0"/>
                        </a:spcAft>
                        <a:buClr>
                          <a:srgbClr val="274E13"/>
                        </a:buClr>
                        <a:buSzPct val="25000"/>
                        <a:buFont typeface="Arial"/>
                        <a:buNone/>
                      </a:pPr>
                      <a:r>
                        <a:rPr lang="en-US" sz="1800" u="none" cap="none" strike="noStrike">
                          <a:solidFill>
                            <a:srgbClr val="274E13"/>
                          </a:solidFill>
                        </a:rPr>
                        <a:t>Construction</a:t>
                      </a:r>
                    </a:p>
                  </a:txBody>
                  <a:tcPr marT="91425" marB="91425" marR="91425" marL="91425"/>
                </a:tc>
                <a:tc>
                  <a:txBody>
                    <a:bodyPr>
                      <a:noAutofit/>
                    </a:bodyPr>
                    <a:lstStyle/>
                    <a:p>
                      <a:pPr indent="0" lvl="0" marL="0" marR="0" rtl="0" algn="l">
                        <a:lnSpc>
                          <a:spcPct val="100000"/>
                        </a:lnSpc>
                        <a:spcBef>
                          <a:spcPts val="0"/>
                        </a:spcBef>
                        <a:spcAft>
                          <a:spcPts val="0"/>
                        </a:spcAft>
                        <a:buClr>
                          <a:srgbClr val="274E13"/>
                        </a:buClr>
                        <a:buSzPct val="25000"/>
                        <a:buFont typeface="Arial"/>
                        <a:buNone/>
                      </a:pPr>
                      <a:r>
                        <a:rPr lang="en-US" sz="1800" u="none" cap="none" strike="noStrike">
                          <a:solidFill>
                            <a:srgbClr val="274E13"/>
                          </a:solidFill>
                        </a:rPr>
                        <a:t>Construction Cost Categories /Often Contractual Costs</a:t>
                      </a:r>
                    </a:p>
                  </a:txBody>
                  <a:tcPr marT="91425" marB="91425" marR="91425" marL="91425"/>
                </a:tc>
              </a:tr>
              <a:tr h="381000">
                <a:tc>
                  <a:txBody>
                    <a:bodyPr>
                      <a:noAutofit/>
                    </a:bodyPr>
                    <a:lstStyle/>
                    <a:p>
                      <a:pPr indent="0" lvl="0" marL="0" marR="0" rtl="0" algn="l">
                        <a:lnSpc>
                          <a:spcPct val="100000"/>
                        </a:lnSpc>
                        <a:spcBef>
                          <a:spcPts val="0"/>
                        </a:spcBef>
                        <a:spcAft>
                          <a:spcPts val="0"/>
                        </a:spcAft>
                        <a:buClr>
                          <a:srgbClr val="274E13"/>
                        </a:buClr>
                        <a:buSzPct val="25000"/>
                        <a:buFont typeface="Arial"/>
                        <a:buNone/>
                      </a:pPr>
                      <a:r>
                        <a:rPr lang="en-US" sz="1800" u="none" cap="none" strike="noStrike">
                          <a:solidFill>
                            <a:srgbClr val="274E13"/>
                          </a:solidFill>
                        </a:rPr>
                        <a:t>Land Acquisition</a:t>
                      </a:r>
                    </a:p>
                  </a:txBody>
                  <a:tcPr marT="91425" marB="91425" marR="91425" marL="91425"/>
                </a:tc>
                <a:tc>
                  <a:txBody>
                    <a:bodyPr>
                      <a:noAutofit/>
                    </a:bodyPr>
                    <a:lstStyle/>
                    <a:p>
                      <a:pPr indent="0" lvl="0" marL="0" marR="0" rtl="0" algn="l">
                        <a:lnSpc>
                          <a:spcPct val="100000"/>
                        </a:lnSpc>
                        <a:spcBef>
                          <a:spcPts val="0"/>
                        </a:spcBef>
                        <a:spcAft>
                          <a:spcPts val="0"/>
                        </a:spcAft>
                        <a:buClr>
                          <a:srgbClr val="274E13"/>
                        </a:buClr>
                        <a:buSzPct val="25000"/>
                        <a:buFont typeface="Arial"/>
                        <a:buNone/>
                      </a:pPr>
                      <a:r>
                        <a:rPr lang="en-US" sz="1800" u="none" cap="none" strike="noStrike">
                          <a:solidFill>
                            <a:srgbClr val="274E13"/>
                          </a:solidFill>
                        </a:rPr>
                        <a:t>Acquisition and Associated Due Diligence and Legal Costs</a:t>
                      </a:r>
                    </a:p>
                  </a:txBody>
                  <a:tcPr marT="91425" marB="91425" marR="91425" marL="91425"/>
                </a:tc>
              </a:tr>
            </a:tbl>
          </a:graphicData>
        </a:graphic>
      </p:graphicFrame>
      <p:sp>
        <p:nvSpPr>
          <p:cNvPr id="300" name="Shape 300"/>
          <p:cNvSpPr txBox="1"/>
          <p:nvPr/>
        </p:nvSpPr>
        <p:spPr>
          <a:xfrm>
            <a:off x="5257800" y="5638800"/>
            <a:ext cx="4038599" cy="685799"/>
          </a:xfrm>
          <a:prstGeom prst="rect">
            <a:avLst/>
          </a:prstGeom>
          <a:noFill/>
          <a:ln>
            <a:noFill/>
          </a:ln>
        </p:spPr>
        <p:txBody>
          <a:bodyPr anchorCtr="0" anchor="t" bIns="91425" lIns="91425" rIns="91425" tIns="91425">
            <a:noAutofit/>
          </a:bodyPr>
          <a:lstStyle/>
          <a:p>
            <a:pPr indent="-381000" lvl="1" marL="914400" marR="0" rtl="0" algn="l">
              <a:lnSpc>
                <a:spcPct val="100000"/>
              </a:lnSpc>
              <a:spcBef>
                <a:spcPts val="0"/>
              </a:spcBef>
              <a:spcAft>
                <a:spcPts val="0"/>
              </a:spcAft>
              <a:buClr>
                <a:srgbClr val="0B5394"/>
              </a:buClr>
              <a:buSzPct val="100000"/>
              <a:buFont typeface="Arial"/>
              <a:buChar char="–"/>
            </a:pPr>
            <a:r>
              <a:rPr b="0" i="0" lang="en-US" sz="2400" u="none" cap="none" strike="noStrike">
                <a:solidFill>
                  <a:srgbClr val="0B5394"/>
                </a:solidFill>
                <a:latin typeface="Calibri"/>
                <a:ea typeface="Calibri"/>
                <a:cs typeface="Calibri"/>
                <a:sym typeface="Calibri"/>
              </a:rPr>
              <a:t>Recipient Guidance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99"/>
                                        </p:tgtEl>
                                        <p:attrNameLst>
                                          <p:attrName>style.visibility</p:attrName>
                                        </p:attrNameLst>
                                      </p:cBhvr>
                                      <p:to>
                                        <p:strVal val="visible"/>
                                      </p:to>
                                    </p:set>
                                    <p:anim calcmode="lin" valueType="num">
                                      <p:cBhvr additive="base">
                                        <p:cTn dur="1000"/>
                                        <p:tgtEl>
                                          <p:spTgt spid="29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x="0" y="0"/>
          <a:ext cx="0" cy="0"/>
          <a:chOff x="0" y="0"/>
          <a:chExt cx="0" cy="0"/>
        </a:xfrm>
      </p:grpSpPr>
      <p:sp>
        <p:nvSpPr>
          <p:cNvPr id="175" name="Shape 175"/>
          <p:cNvSpPr txBox="1"/>
          <p:nvPr/>
        </p:nvSpPr>
        <p:spPr>
          <a:xfrm>
            <a:off x="553785" y="245739"/>
            <a:ext cx="7279573"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600" u="none" cap="none" strike="noStrike">
                <a:solidFill>
                  <a:schemeClr val="lt1"/>
                </a:solidFill>
                <a:latin typeface="Calibri"/>
                <a:ea typeface="Calibri"/>
                <a:cs typeface="Calibri"/>
                <a:sym typeface="Calibri"/>
              </a:rPr>
              <a:t>Agenda</a:t>
            </a:r>
          </a:p>
        </p:txBody>
      </p:sp>
      <p:sp>
        <p:nvSpPr>
          <p:cNvPr id="176" name="Shape 176"/>
          <p:cNvSpPr/>
          <p:nvPr/>
        </p:nvSpPr>
        <p:spPr>
          <a:xfrm>
            <a:off x="289550" y="1933275"/>
            <a:ext cx="8410200" cy="3937199"/>
          </a:xfrm>
          <a:prstGeom prst="rect">
            <a:avLst/>
          </a:prstGeom>
          <a:noFill/>
          <a:ln>
            <a:noFill/>
          </a:ln>
        </p:spPr>
        <p:txBody>
          <a:bodyPr anchorCtr="0" anchor="t" bIns="45700" lIns="91425" rIns="91425" tIns="45700">
            <a:noAutofit/>
          </a:bodyPr>
          <a:lstStyle/>
          <a:p>
            <a:pPr indent="-419100" lvl="0" marL="457200" marR="0" rtl="0" algn="l">
              <a:lnSpc>
                <a:spcPct val="100000"/>
              </a:lnSpc>
              <a:spcBef>
                <a:spcPts val="0"/>
              </a:spcBef>
              <a:spcAft>
                <a:spcPts val="0"/>
              </a:spcAft>
              <a:buClr>
                <a:schemeClr val="dk2"/>
              </a:buClr>
              <a:buSzPct val="100000"/>
              <a:buFont typeface="Calibri"/>
              <a:buChar char="●"/>
            </a:pPr>
            <a:r>
              <a:rPr b="0" i="0" lang="en-US" sz="3000" u="none" cap="none" strike="noStrike">
                <a:solidFill>
                  <a:schemeClr val="dk2"/>
                </a:solidFill>
                <a:latin typeface="Calibri"/>
                <a:ea typeface="Calibri"/>
                <a:cs typeface="Calibri"/>
                <a:sym typeface="Calibri"/>
              </a:rPr>
              <a:t>RAAMS Stats  </a:t>
            </a:r>
          </a:p>
          <a:p>
            <a:pPr indent="0" lvl="0" marL="0" marR="0" rtl="0" algn="l">
              <a:lnSpc>
                <a:spcPct val="100000"/>
              </a:lnSpc>
              <a:spcBef>
                <a:spcPts val="0"/>
              </a:spcBef>
              <a:spcAft>
                <a:spcPts val="0"/>
              </a:spcAft>
              <a:buClr>
                <a:srgbClr val="000000"/>
              </a:buClr>
              <a:buFont typeface="Arial"/>
              <a:buNone/>
            </a:pPr>
            <a:r>
              <a:t/>
            </a:r>
            <a:endParaRPr b="0" i="0" sz="600" u="none" cap="none" strike="noStrike">
              <a:solidFill>
                <a:schemeClr val="dk2"/>
              </a:solidFill>
              <a:latin typeface="Calibri"/>
              <a:ea typeface="Calibri"/>
              <a:cs typeface="Calibri"/>
              <a:sym typeface="Calibri"/>
            </a:endParaRPr>
          </a:p>
          <a:p>
            <a:pPr indent="-419100" lvl="0" marL="457200" marR="0" rtl="0" algn="l">
              <a:lnSpc>
                <a:spcPct val="100000"/>
              </a:lnSpc>
              <a:spcBef>
                <a:spcPts val="0"/>
              </a:spcBef>
              <a:spcAft>
                <a:spcPts val="0"/>
              </a:spcAft>
              <a:buClr>
                <a:schemeClr val="dk2"/>
              </a:buClr>
              <a:buSzPct val="100000"/>
              <a:buFont typeface="Calibri"/>
              <a:buChar char="●"/>
            </a:pPr>
            <a:r>
              <a:rPr b="0" i="0" lang="en-US" sz="3000" u="none" cap="none" strike="noStrike">
                <a:solidFill>
                  <a:schemeClr val="dk2"/>
                </a:solidFill>
                <a:latin typeface="Calibri"/>
                <a:ea typeface="Calibri"/>
                <a:cs typeface="Calibri"/>
                <a:sym typeface="Calibri"/>
              </a:rPr>
              <a:t>Application Development &amp; Submission Support </a:t>
            </a:r>
          </a:p>
          <a:p>
            <a:pPr indent="0" lvl="0" marL="0" marR="0" rtl="0" algn="l">
              <a:lnSpc>
                <a:spcPct val="100000"/>
              </a:lnSpc>
              <a:spcBef>
                <a:spcPts val="0"/>
              </a:spcBef>
              <a:spcAft>
                <a:spcPts val="0"/>
              </a:spcAft>
              <a:buClr>
                <a:srgbClr val="000000"/>
              </a:buClr>
              <a:buFont typeface="Arial"/>
              <a:buNone/>
            </a:pPr>
            <a:r>
              <a:t/>
            </a:r>
            <a:endParaRPr b="0" i="0" sz="600" u="none" cap="none" strike="noStrike">
              <a:solidFill>
                <a:schemeClr val="dk2"/>
              </a:solidFill>
              <a:latin typeface="Calibri"/>
              <a:ea typeface="Calibri"/>
              <a:cs typeface="Calibri"/>
              <a:sym typeface="Calibri"/>
            </a:endParaRPr>
          </a:p>
          <a:p>
            <a:pPr indent="-419100" lvl="0" marL="457200" marR="0" rtl="0" algn="l">
              <a:lnSpc>
                <a:spcPct val="100000"/>
              </a:lnSpc>
              <a:spcBef>
                <a:spcPts val="0"/>
              </a:spcBef>
              <a:spcAft>
                <a:spcPts val="0"/>
              </a:spcAft>
              <a:buClr>
                <a:schemeClr val="dk2"/>
              </a:buClr>
              <a:buSzPct val="100000"/>
              <a:buFont typeface="Calibri"/>
              <a:buChar char="●"/>
            </a:pPr>
            <a:r>
              <a:rPr b="0" i="0" lang="en-US" sz="3000" u="none" cap="none" strike="noStrike">
                <a:solidFill>
                  <a:schemeClr val="dk2"/>
                </a:solidFill>
                <a:latin typeface="Calibri"/>
                <a:ea typeface="Calibri"/>
                <a:cs typeface="Calibri"/>
                <a:sym typeface="Calibri"/>
              </a:rPr>
              <a:t>RAAMS Reviews Process &amp; Workflow </a:t>
            </a:r>
          </a:p>
          <a:p>
            <a:pPr indent="0" lvl="0" marL="0" marR="0" rtl="0" algn="l">
              <a:lnSpc>
                <a:spcPct val="100000"/>
              </a:lnSpc>
              <a:spcBef>
                <a:spcPts val="0"/>
              </a:spcBef>
              <a:spcAft>
                <a:spcPts val="0"/>
              </a:spcAft>
              <a:buClr>
                <a:srgbClr val="000000"/>
              </a:buClr>
              <a:buFont typeface="Arial"/>
              <a:buNone/>
            </a:pPr>
            <a:r>
              <a:t/>
            </a:r>
            <a:endParaRPr b="0" i="0" sz="600" u="none" cap="none" strike="noStrike">
              <a:solidFill>
                <a:schemeClr val="dk2"/>
              </a:solidFill>
              <a:latin typeface="Calibri"/>
              <a:ea typeface="Calibri"/>
              <a:cs typeface="Calibri"/>
              <a:sym typeface="Calibri"/>
            </a:endParaRPr>
          </a:p>
          <a:p>
            <a:pPr indent="-419100" lvl="0" marL="457200" marR="0" rtl="0" algn="l">
              <a:lnSpc>
                <a:spcPct val="100000"/>
              </a:lnSpc>
              <a:spcBef>
                <a:spcPts val="0"/>
              </a:spcBef>
              <a:spcAft>
                <a:spcPts val="0"/>
              </a:spcAft>
              <a:buClr>
                <a:schemeClr val="dk2"/>
              </a:buClr>
              <a:buSzPct val="100000"/>
              <a:buFont typeface="Calibri"/>
              <a:buChar char="●"/>
            </a:pPr>
            <a:r>
              <a:rPr b="0" i="0" lang="en-US" sz="3000" u="none" cap="none" strike="noStrike">
                <a:solidFill>
                  <a:schemeClr val="dk2"/>
                </a:solidFill>
                <a:latin typeface="Calibri"/>
                <a:ea typeface="Calibri"/>
                <a:cs typeface="Calibri"/>
                <a:sym typeface="Calibri"/>
              </a:rPr>
              <a:t>Programs Reviews Topics</a:t>
            </a:r>
          </a:p>
          <a:p>
            <a:pPr indent="0" lvl="0" marL="0" marR="0" rtl="0" algn="l">
              <a:lnSpc>
                <a:spcPct val="100000"/>
              </a:lnSpc>
              <a:spcBef>
                <a:spcPts val="0"/>
              </a:spcBef>
              <a:spcAft>
                <a:spcPts val="0"/>
              </a:spcAft>
              <a:buClr>
                <a:srgbClr val="000000"/>
              </a:buClr>
              <a:buFont typeface="Arial"/>
              <a:buNone/>
            </a:pPr>
            <a:r>
              <a:t/>
            </a:r>
            <a:endParaRPr b="0" i="0" sz="600" u="none" cap="none" strike="noStrike">
              <a:solidFill>
                <a:schemeClr val="dk2"/>
              </a:solidFill>
              <a:latin typeface="Calibri"/>
              <a:ea typeface="Calibri"/>
              <a:cs typeface="Calibri"/>
              <a:sym typeface="Calibri"/>
            </a:endParaRPr>
          </a:p>
          <a:p>
            <a:pPr indent="-419100" lvl="0" marL="457200" marR="0" rtl="0" algn="l">
              <a:lnSpc>
                <a:spcPct val="100000"/>
              </a:lnSpc>
              <a:spcBef>
                <a:spcPts val="0"/>
              </a:spcBef>
              <a:spcAft>
                <a:spcPts val="0"/>
              </a:spcAft>
              <a:buClr>
                <a:schemeClr val="dk2"/>
              </a:buClr>
              <a:buSzPct val="100000"/>
              <a:buFont typeface="Calibri"/>
              <a:buChar char="●"/>
            </a:pPr>
            <a:r>
              <a:rPr b="0" i="0" lang="en-US" sz="3000" u="none" cap="none" strike="noStrike">
                <a:solidFill>
                  <a:schemeClr val="dk2"/>
                </a:solidFill>
                <a:latin typeface="Calibri"/>
                <a:ea typeface="Calibri"/>
                <a:cs typeface="Calibri"/>
                <a:sym typeface="Calibri"/>
              </a:rPr>
              <a:t>Grants/Budget Reviews Topics </a:t>
            </a:r>
          </a:p>
          <a:p>
            <a:pPr indent="0" lvl="0" marL="0" marR="0" rtl="0" algn="l">
              <a:lnSpc>
                <a:spcPct val="100000"/>
              </a:lnSpc>
              <a:spcBef>
                <a:spcPts val="0"/>
              </a:spcBef>
              <a:spcAft>
                <a:spcPts val="0"/>
              </a:spcAft>
              <a:buClr>
                <a:srgbClr val="000000"/>
              </a:buClr>
              <a:buFont typeface="Arial"/>
              <a:buNone/>
            </a:pPr>
            <a:r>
              <a:t/>
            </a:r>
            <a:endParaRPr b="0" i="0" sz="600" u="none" cap="none" strike="noStrike">
              <a:solidFill>
                <a:schemeClr val="dk2"/>
              </a:solidFill>
              <a:latin typeface="Calibri"/>
              <a:ea typeface="Calibri"/>
              <a:cs typeface="Calibri"/>
              <a:sym typeface="Calibri"/>
            </a:endParaRPr>
          </a:p>
          <a:p>
            <a:pPr indent="-419100" lvl="0" marL="457200" marR="0" rtl="0" algn="l">
              <a:lnSpc>
                <a:spcPct val="100000"/>
              </a:lnSpc>
              <a:spcBef>
                <a:spcPts val="0"/>
              </a:spcBef>
              <a:spcAft>
                <a:spcPts val="0"/>
              </a:spcAft>
              <a:buClr>
                <a:schemeClr val="dk2"/>
              </a:buClr>
              <a:buSzPct val="100000"/>
              <a:buFont typeface="Calibri"/>
              <a:buChar char="●"/>
            </a:pPr>
            <a:r>
              <a:rPr b="0" i="0" lang="en-US" sz="3000" u="none" cap="none" strike="noStrike">
                <a:solidFill>
                  <a:schemeClr val="dk2"/>
                </a:solidFill>
                <a:latin typeface="Calibri"/>
                <a:ea typeface="Calibri"/>
                <a:cs typeface="Calibri"/>
                <a:sym typeface="Calibri"/>
              </a:rPr>
              <a:t>Continued dialogue with Applicants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x="0" y="0"/>
          <a:ext cx="0" cy="0"/>
          <a:chOff x="0" y="0"/>
          <a:chExt cx="0" cy="0"/>
        </a:xfrm>
      </p:grpSpPr>
      <p:sp>
        <p:nvSpPr>
          <p:cNvPr id="306" name="Shape 306"/>
          <p:cNvSpPr txBox="1"/>
          <p:nvPr>
            <p:ph idx="1" type="body"/>
          </p:nvPr>
        </p:nvSpPr>
        <p:spPr>
          <a:xfrm>
            <a:off x="457200" y="1600200"/>
            <a:ext cx="8229600" cy="4526100"/>
          </a:xfrm>
          <a:prstGeom prst="rect">
            <a:avLst/>
          </a:prstGeom>
          <a:noFill/>
          <a:ln>
            <a:noFill/>
          </a:ln>
        </p:spPr>
        <p:txBody>
          <a:bodyPr anchorCtr="0" anchor="t" bIns="91425" lIns="91425" rIns="91425" tIns="91425">
            <a:noAutofit/>
          </a:bodyPr>
          <a:lstStyle/>
          <a:p>
            <a:pPr indent="-1397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rgbClr val="1C4587"/>
                </a:solidFill>
                <a:latin typeface="Calibri"/>
                <a:ea typeface="Calibri"/>
                <a:cs typeface="Calibri"/>
                <a:sym typeface="Calibri"/>
              </a:rPr>
              <a:t> Requested Amount</a:t>
            </a:r>
            <a:r>
              <a:rPr b="1" i="0" lang="en-US" sz="3600" u="none" cap="none" strike="noStrike">
                <a:solidFill>
                  <a:srgbClr val="1C4587"/>
                </a:solidFill>
                <a:latin typeface="Calibri"/>
                <a:ea typeface="Calibri"/>
                <a:cs typeface="Calibri"/>
                <a:sym typeface="Calibri"/>
              </a:rPr>
              <a:t> </a:t>
            </a:r>
            <a:r>
              <a:rPr b="1" i="0" lang="en-US" sz="3600" u="none" cap="none" strike="noStrike">
                <a:solidFill>
                  <a:srgbClr val="FF0000"/>
                </a:solidFill>
                <a:latin typeface="Calibri"/>
                <a:ea typeface="Calibri"/>
                <a:cs typeface="Calibri"/>
                <a:sym typeface="Calibri"/>
              </a:rPr>
              <a:t>= </a:t>
            </a:r>
            <a:r>
              <a:rPr b="1" i="0" lang="en-US" sz="3200" u="none" cap="none" strike="noStrike">
                <a:solidFill>
                  <a:srgbClr val="1C4587"/>
                </a:solidFill>
                <a:latin typeface="Calibri"/>
                <a:ea typeface="Calibri"/>
                <a:cs typeface="Calibri"/>
                <a:sym typeface="Calibri"/>
              </a:rPr>
              <a:t>Total GCERC Costs </a:t>
            </a:r>
            <a:r>
              <a:rPr b="1" i="0" lang="en-US" sz="3600" u="none" cap="none" strike="noStrike">
                <a:solidFill>
                  <a:srgbClr val="1C4587"/>
                </a:solidFill>
                <a:latin typeface="Calibri"/>
                <a:ea typeface="Calibri"/>
                <a:cs typeface="Calibri"/>
                <a:sym typeface="Calibri"/>
              </a:rPr>
              <a:t> </a:t>
            </a:r>
            <a:r>
              <a:rPr b="1" i="0" lang="en-US" sz="3600" u="none" cap="none" strike="noStrike">
                <a:solidFill>
                  <a:srgbClr val="FF0000"/>
                </a:solidFill>
                <a:latin typeface="Calibri"/>
                <a:ea typeface="Calibri"/>
                <a:cs typeface="Calibri"/>
                <a:sym typeface="Calibri"/>
              </a:rPr>
              <a:t>= </a:t>
            </a:r>
          </a:p>
          <a:p>
            <a:pPr indent="-139700" lvl="0" marL="342900" marR="0" rtl="0" algn="l">
              <a:lnSpc>
                <a:spcPct val="100000"/>
              </a:lnSpc>
              <a:spcBef>
                <a:spcPts val="0"/>
              </a:spcBef>
              <a:spcAft>
                <a:spcPts val="0"/>
              </a:spcAft>
              <a:buClr>
                <a:schemeClr val="dk1"/>
              </a:buClr>
              <a:buSzPct val="25000"/>
              <a:buFont typeface="Arial"/>
              <a:buNone/>
            </a:pPr>
            <a:r>
              <a:rPr b="1" i="1" lang="en-US" sz="2400" u="none" cap="none" strike="noStrike">
                <a:solidFill>
                  <a:srgbClr val="1C4587"/>
                </a:solidFill>
                <a:latin typeface="Calibri"/>
                <a:ea typeface="Calibri"/>
                <a:cs typeface="Calibri"/>
                <a:sym typeface="Calibri"/>
              </a:rPr>
              <a:t>           </a:t>
            </a:r>
            <a:r>
              <a:rPr b="1" i="1" lang="en-US" sz="2400" u="none" cap="none" strike="noStrike">
                <a:solidFill>
                  <a:srgbClr val="0B5394"/>
                </a:solidFill>
                <a:latin typeface="Calibri"/>
                <a:ea typeface="Calibri"/>
                <a:cs typeface="Calibri"/>
                <a:sym typeface="Calibri"/>
              </a:rPr>
              <a:t>   (Project Info)                           (Budget)</a:t>
            </a:r>
          </a:p>
          <a:p>
            <a:pPr indent="-139700" lvl="0" marL="342900" marR="0" rtl="0" algn="l">
              <a:lnSpc>
                <a:spcPct val="100000"/>
              </a:lnSpc>
              <a:spcBef>
                <a:spcPts val="0"/>
              </a:spcBef>
              <a:spcAft>
                <a:spcPts val="0"/>
              </a:spcAft>
              <a:buClr>
                <a:schemeClr val="dk1"/>
              </a:buClr>
              <a:buSzPct val="25000"/>
              <a:buFont typeface="Arial"/>
              <a:buNone/>
            </a:pPr>
            <a:r>
              <a:rPr b="1" i="0" lang="en-US" sz="3200" u="none" cap="none" strike="noStrike">
                <a:solidFill>
                  <a:srgbClr val="1C4587"/>
                </a:solidFill>
                <a:latin typeface="Calibri"/>
                <a:ea typeface="Calibri"/>
                <a:cs typeface="Calibri"/>
                <a:sym typeface="Calibri"/>
              </a:rPr>
              <a:t>Milestone Totals </a:t>
            </a:r>
            <a:r>
              <a:rPr b="1" i="0" lang="en-US" sz="3600" u="none" cap="none" strike="noStrike">
                <a:solidFill>
                  <a:srgbClr val="1C4587"/>
                </a:solidFill>
                <a:latin typeface="Calibri"/>
                <a:ea typeface="Calibri"/>
                <a:cs typeface="Calibri"/>
                <a:sym typeface="Calibri"/>
              </a:rPr>
              <a:t> </a:t>
            </a:r>
            <a:r>
              <a:rPr b="1" i="0" lang="en-US" sz="3600" u="none" cap="none" strike="noStrike">
                <a:solidFill>
                  <a:srgbClr val="FF0000"/>
                </a:solidFill>
                <a:latin typeface="Calibri"/>
                <a:ea typeface="Calibri"/>
                <a:cs typeface="Calibri"/>
                <a:sym typeface="Calibri"/>
              </a:rPr>
              <a:t>= </a:t>
            </a:r>
            <a:r>
              <a:rPr b="1" i="0" lang="en-US" sz="3200" u="none" cap="none" strike="noStrike">
                <a:solidFill>
                  <a:srgbClr val="1C4587"/>
                </a:solidFill>
                <a:latin typeface="Calibri"/>
                <a:ea typeface="Calibri"/>
                <a:cs typeface="Calibri"/>
                <a:sym typeface="Calibri"/>
              </a:rPr>
              <a:t>Cash Drawdown Totals</a:t>
            </a:r>
          </a:p>
          <a:p>
            <a:pPr indent="-139700" lvl="0" marL="342900" marR="0" rtl="0" algn="l">
              <a:lnSpc>
                <a:spcPct val="100000"/>
              </a:lnSpc>
              <a:spcBef>
                <a:spcPts val="0"/>
              </a:spcBef>
              <a:spcAft>
                <a:spcPts val="0"/>
              </a:spcAft>
              <a:buClr>
                <a:schemeClr val="dk1"/>
              </a:buClr>
              <a:buSzPct val="25000"/>
              <a:buFont typeface="Arial"/>
              <a:buNone/>
            </a:pPr>
            <a:r>
              <a:rPr b="1" i="1" lang="en-US" sz="2400" u="none" cap="none" strike="noStrike">
                <a:solidFill>
                  <a:srgbClr val="1C4587"/>
                </a:solidFill>
                <a:latin typeface="Calibri"/>
                <a:ea typeface="Calibri"/>
                <a:cs typeface="Calibri"/>
                <a:sym typeface="Calibri"/>
              </a:rPr>
              <a:t>          </a:t>
            </a:r>
            <a:r>
              <a:rPr b="1" i="1" lang="en-US" sz="2400" u="none" cap="none" strike="noStrike">
                <a:solidFill>
                  <a:srgbClr val="0B5394"/>
                </a:solidFill>
                <a:latin typeface="Calibri"/>
                <a:ea typeface="Calibri"/>
                <a:cs typeface="Calibri"/>
                <a:sym typeface="Calibri"/>
              </a:rPr>
              <a:t> (Milestones)                         (Cash Drawdown)</a:t>
            </a:r>
          </a:p>
          <a:p>
            <a:pPr indent="-139700" lvl="0" marL="342900" marR="0" rtl="0" algn="l">
              <a:lnSpc>
                <a:spcPct val="100000"/>
              </a:lnSpc>
              <a:spcBef>
                <a:spcPts val="0"/>
              </a:spcBef>
              <a:spcAft>
                <a:spcPts val="0"/>
              </a:spcAft>
              <a:buClr>
                <a:schemeClr val="dk1"/>
              </a:buClr>
              <a:buSzPct val="25000"/>
              <a:buFont typeface="Arial"/>
              <a:buNone/>
            </a:pPr>
            <a:r>
              <a:t/>
            </a:r>
            <a:endParaRPr b="1" i="0" sz="2400" u="none" cap="none" strike="noStrike">
              <a:solidFill>
                <a:srgbClr val="1C4587"/>
              </a:solidFill>
              <a:latin typeface="Calibri"/>
              <a:ea typeface="Calibri"/>
              <a:cs typeface="Calibri"/>
              <a:sym typeface="Calibri"/>
            </a:endParaRPr>
          </a:p>
          <a:p>
            <a:pPr indent="-139700" lvl="0" marL="342900" marR="0" rtl="0" algn="ctr">
              <a:lnSpc>
                <a:spcPct val="100000"/>
              </a:lnSpc>
              <a:spcBef>
                <a:spcPts val="0"/>
              </a:spcBef>
              <a:spcAft>
                <a:spcPts val="0"/>
              </a:spcAft>
              <a:buClr>
                <a:schemeClr val="dk1"/>
              </a:buClr>
              <a:buSzPct val="25000"/>
              <a:buFont typeface="Arial"/>
              <a:buNone/>
            </a:pPr>
            <a:r>
              <a:rPr b="1" i="0" lang="en-US" sz="3200" u="none" cap="none" strike="noStrike">
                <a:solidFill>
                  <a:srgbClr val="1C4587"/>
                </a:solidFill>
                <a:latin typeface="Calibri"/>
                <a:ea typeface="Calibri"/>
                <a:cs typeface="Calibri"/>
                <a:sym typeface="Calibri"/>
              </a:rPr>
              <a:t>Timelines for the milestones and cash drawdowns should also correlate.  </a:t>
            </a:r>
          </a:p>
          <a:p>
            <a:pPr indent="0" lvl="0" marL="0" marR="0" rtl="0" algn="l">
              <a:lnSpc>
                <a:spcPct val="100000"/>
              </a:lnSpc>
              <a:spcBef>
                <a:spcPts val="0"/>
              </a:spcBef>
              <a:spcAft>
                <a:spcPts val="0"/>
              </a:spcAft>
              <a:buClr>
                <a:schemeClr val="dk1"/>
              </a:buClr>
              <a:buSzPct val="25000"/>
              <a:buFont typeface="Arial"/>
              <a:buNone/>
            </a:pPr>
            <a:r>
              <a:t/>
            </a:r>
            <a:endParaRPr b="0" i="0" sz="1800" u="none" cap="none" strike="noStrike">
              <a:solidFill>
                <a:schemeClr val="dk2"/>
              </a:solidFill>
              <a:latin typeface="Calibri"/>
              <a:ea typeface="Calibri"/>
              <a:cs typeface="Calibri"/>
              <a:sym typeface="Calibri"/>
            </a:endParaRPr>
          </a:p>
          <a:p>
            <a:pPr indent="-139700" lvl="0" marL="342900" marR="0" rtl="0" algn="ctr">
              <a:lnSpc>
                <a:spcPct val="100000"/>
              </a:lnSpc>
              <a:spcBef>
                <a:spcPts val="0"/>
              </a:spcBef>
              <a:spcAft>
                <a:spcPts val="0"/>
              </a:spcAft>
              <a:buClr>
                <a:schemeClr val="dk1"/>
              </a:buClr>
              <a:buSzPct val="25000"/>
              <a:buFont typeface="Arial"/>
              <a:buNone/>
            </a:pPr>
            <a:r>
              <a:t/>
            </a:r>
            <a:endParaRPr b="1" i="0" sz="3200" u="none" cap="none" strike="noStrike">
              <a:solidFill>
                <a:srgbClr val="1C4587"/>
              </a:solidFill>
              <a:latin typeface="Calibri"/>
              <a:ea typeface="Calibri"/>
              <a:cs typeface="Calibri"/>
              <a:sym typeface="Calibri"/>
            </a:endParaRPr>
          </a:p>
          <a:p>
            <a:pPr indent="-139700" lvl="0" marL="342900" marR="0" rtl="0" algn="l">
              <a:lnSpc>
                <a:spcPct val="100000"/>
              </a:lnSpc>
              <a:spcBef>
                <a:spcPts val="0"/>
              </a:spcBef>
              <a:spcAft>
                <a:spcPts val="0"/>
              </a:spcAft>
              <a:buClr>
                <a:schemeClr val="dk1"/>
              </a:buClr>
              <a:buSzPct val="25000"/>
              <a:buFont typeface="Arial"/>
              <a:buNone/>
            </a:pPr>
            <a:r>
              <a:t/>
            </a:r>
            <a:endParaRPr b="0" i="0" sz="3200" u="none" cap="none" strike="noStrike">
              <a:solidFill>
                <a:schemeClr val="dk1"/>
              </a:solidFill>
              <a:latin typeface="Calibri"/>
              <a:ea typeface="Calibri"/>
              <a:cs typeface="Calibri"/>
              <a:sym typeface="Calibri"/>
            </a:endParaRPr>
          </a:p>
        </p:txBody>
      </p:sp>
      <p:sp>
        <p:nvSpPr>
          <p:cNvPr id="307" name="Shape 307"/>
          <p:cNvSpPr txBox="1"/>
          <p:nvPr>
            <p:ph type="title"/>
          </p:nvPr>
        </p:nvSpPr>
        <p:spPr>
          <a:xfrm>
            <a:off x="7620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Milestones and Cash Drawdown Budgets</a:t>
            </a: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2" name="Shape 312"/>
        <p:cNvGrpSpPr/>
        <p:nvPr/>
      </p:nvGrpSpPr>
      <p:grpSpPr>
        <a:xfrm>
          <a:off x="0" y="0"/>
          <a:ext cx="0" cy="0"/>
          <a:chOff x="0" y="0"/>
          <a:chExt cx="0" cy="0"/>
        </a:xfrm>
      </p:grpSpPr>
      <p:sp>
        <p:nvSpPr>
          <p:cNvPr id="313" name="Shape 313"/>
          <p:cNvSpPr txBox="1"/>
          <p:nvPr/>
        </p:nvSpPr>
        <p:spPr>
          <a:xfrm>
            <a:off x="873625" y="1463350"/>
            <a:ext cx="7600800" cy="4154099"/>
          </a:xfrm>
          <a:prstGeom prst="rect">
            <a:avLst/>
          </a:prstGeom>
          <a:noFill/>
          <a:ln>
            <a:noFill/>
          </a:ln>
        </p:spPr>
        <p:txBody>
          <a:bodyPr anchorCtr="0" anchor="ctr" bIns="91425" lIns="91425" rIns="91425" tIns="91425">
            <a:noAutofit/>
          </a:bodyPr>
          <a:lstStyle/>
          <a:p>
            <a:pPr indent="0" lvl="0" marL="0" marR="0" rtl="0" algn="l">
              <a:lnSpc>
                <a:spcPct val="115000"/>
              </a:lnSpc>
              <a:spcBef>
                <a:spcPts val="0"/>
              </a:spcBef>
              <a:spcAft>
                <a:spcPts val="0"/>
              </a:spcAft>
              <a:buClr>
                <a:schemeClr val="dk2"/>
              </a:buClr>
              <a:buSzPct val="25000"/>
              <a:buFont typeface="Calibri"/>
              <a:buNone/>
            </a:pPr>
            <a:r>
              <a:rPr b="1" i="0" lang="en-US" sz="3200" u="none" cap="none" strike="noStrike">
                <a:solidFill>
                  <a:schemeClr val="dk2"/>
                </a:solidFill>
                <a:latin typeface="Calibri"/>
                <a:ea typeface="Calibri"/>
                <a:cs typeface="Calibri"/>
                <a:sym typeface="Calibri"/>
              </a:rPr>
              <a:t>RAAMS Help Desk</a:t>
            </a:r>
          </a:p>
          <a:p>
            <a:pPr indent="-285750" lvl="1" marL="742950" marR="0" rtl="0" algn="l">
              <a:lnSpc>
                <a:spcPct val="115000"/>
              </a:lnSpc>
              <a:spcBef>
                <a:spcPts val="640"/>
              </a:spcBef>
              <a:spcAft>
                <a:spcPts val="0"/>
              </a:spcAft>
              <a:buClr>
                <a:schemeClr val="dk2"/>
              </a:buClr>
              <a:buSzPct val="100000"/>
              <a:buFont typeface="Calibri"/>
              <a:buChar char="–"/>
            </a:pPr>
            <a:r>
              <a:rPr b="1" i="0" lang="en-US" sz="2800" u="none" cap="none" strike="noStrike">
                <a:solidFill>
                  <a:schemeClr val="dk2"/>
                </a:solidFill>
                <a:latin typeface="Calibri"/>
                <a:ea typeface="Calibri"/>
                <a:cs typeface="Calibri"/>
                <a:sym typeface="Calibri"/>
              </a:rPr>
              <a:t>(504) 444-2540</a:t>
            </a:r>
          </a:p>
          <a:p>
            <a:pPr indent="-285750" lvl="1" marL="742950" marR="0" rtl="0" algn="l">
              <a:lnSpc>
                <a:spcPct val="100000"/>
              </a:lnSpc>
              <a:spcBef>
                <a:spcPts val="640"/>
              </a:spcBef>
              <a:spcAft>
                <a:spcPts val="0"/>
              </a:spcAft>
              <a:buClr>
                <a:schemeClr val="dk2"/>
              </a:buClr>
              <a:buSzPct val="100000"/>
              <a:buFont typeface="Calibri"/>
              <a:buChar char="–"/>
            </a:pPr>
            <a:r>
              <a:rPr b="1" i="0" lang="en-US" sz="2800" u="sng" cap="none" strike="noStrike">
                <a:solidFill>
                  <a:schemeClr val="hlink"/>
                </a:solidFill>
                <a:latin typeface="Calibri"/>
                <a:ea typeface="Calibri"/>
                <a:cs typeface="Calibri"/>
                <a:sym typeface="Calibri"/>
                <a:hlinkClick r:id="rId3"/>
              </a:rPr>
              <a:t>raams_techsupport@restorethegulf.gov</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x="0" y="0"/>
          <a:ext cx="0" cy="0"/>
          <a:chOff x="0" y="0"/>
          <a:chExt cx="0" cy="0"/>
        </a:xfrm>
      </p:grpSpPr>
      <p:sp>
        <p:nvSpPr>
          <p:cNvPr id="181" name="Shape 181"/>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RAAMS Statistics</a:t>
            </a:r>
          </a:p>
        </p:txBody>
      </p:sp>
      <p:sp>
        <p:nvSpPr>
          <p:cNvPr id="182" name="Shape 182"/>
          <p:cNvSpPr txBox="1"/>
          <p:nvPr>
            <p:ph idx="1" type="body"/>
          </p:nvPr>
        </p:nvSpPr>
        <p:spPr>
          <a:xfrm>
            <a:off x="589275" y="1645924"/>
            <a:ext cx="8361599" cy="4436100"/>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chemeClr val="dk2"/>
                </a:solidFill>
                <a:latin typeface="Calibri"/>
                <a:ea typeface="Calibri"/>
                <a:cs typeface="Calibri"/>
                <a:sym typeface="Calibri"/>
              </a:rPr>
              <a:t>Statistics:</a:t>
            </a:r>
          </a:p>
          <a:p>
            <a:pPr indent="-431800" lvl="0" marL="457200" marR="0" rtl="0" algn="l">
              <a:lnSpc>
                <a:spcPct val="100000"/>
              </a:lnSpc>
              <a:spcBef>
                <a:spcPts val="640"/>
              </a:spcBef>
              <a:spcAft>
                <a:spcPts val="0"/>
              </a:spcAft>
              <a:buClr>
                <a:schemeClr val="dk2"/>
              </a:buClr>
              <a:buSzPct val="100000"/>
              <a:buFont typeface="Calibri"/>
              <a:buChar char="•"/>
            </a:pPr>
            <a:r>
              <a:rPr b="0" i="0" lang="en-US" sz="3200" u="none" cap="none" strike="noStrike">
                <a:solidFill>
                  <a:schemeClr val="dk2"/>
                </a:solidFill>
                <a:latin typeface="Calibri"/>
                <a:ea typeface="Calibri"/>
                <a:cs typeface="Calibri"/>
                <a:sym typeface="Calibri"/>
              </a:rPr>
              <a:t>22 Applications in Progress</a:t>
            </a:r>
          </a:p>
          <a:p>
            <a:pPr indent="-431800" lvl="0" marL="457200" marR="0" rtl="0" algn="l">
              <a:lnSpc>
                <a:spcPct val="100000"/>
              </a:lnSpc>
              <a:spcBef>
                <a:spcPts val="640"/>
              </a:spcBef>
              <a:spcAft>
                <a:spcPts val="0"/>
              </a:spcAft>
              <a:buClr>
                <a:schemeClr val="dk2"/>
              </a:buClr>
              <a:buSzPct val="100000"/>
              <a:buFont typeface="Calibri"/>
              <a:buChar char="•"/>
            </a:pPr>
            <a:r>
              <a:rPr b="0" i="0" lang="en-US" sz="3200" u="none" cap="none" strike="noStrike">
                <a:solidFill>
                  <a:schemeClr val="dk2"/>
                </a:solidFill>
                <a:latin typeface="Calibri"/>
                <a:ea typeface="Calibri"/>
                <a:cs typeface="Calibri"/>
                <a:sym typeface="Calibri"/>
              </a:rPr>
              <a:t>19 Applications Submitted</a:t>
            </a:r>
          </a:p>
          <a:p>
            <a:pPr indent="-431800" lvl="1" marL="914400" marR="0" rtl="0" algn="l">
              <a:lnSpc>
                <a:spcPct val="100000"/>
              </a:lnSpc>
              <a:spcBef>
                <a:spcPts val="640"/>
              </a:spcBef>
              <a:spcAft>
                <a:spcPts val="0"/>
              </a:spcAft>
              <a:buClr>
                <a:schemeClr val="dk2"/>
              </a:buClr>
              <a:buSzPct val="130611"/>
              <a:buFont typeface="Calibri"/>
              <a:buChar char="–"/>
            </a:pPr>
            <a:r>
              <a:rPr b="0" i="0" lang="en-US" sz="2800" u="none" cap="none" strike="noStrike">
                <a:solidFill>
                  <a:schemeClr val="dk2"/>
                </a:solidFill>
                <a:latin typeface="Calibri"/>
                <a:ea typeface="Calibri"/>
                <a:cs typeface="Calibri"/>
                <a:sym typeface="Calibri"/>
              </a:rPr>
              <a:t>8 </a:t>
            </a:r>
            <a:r>
              <a:rPr b="0" i="0" lang="en-US" sz="3200" u="none" cap="none" strike="noStrike">
                <a:solidFill>
                  <a:schemeClr val="dk2"/>
                </a:solidFill>
                <a:latin typeface="Calibri"/>
                <a:ea typeface="Calibri"/>
                <a:cs typeface="Calibri"/>
                <a:sym typeface="Calibri"/>
              </a:rPr>
              <a:t>Applications in Review</a:t>
            </a:r>
          </a:p>
          <a:p>
            <a:pPr indent="-431800" lvl="1" marL="914400" marR="0" rtl="0" algn="l">
              <a:lnSpc>
                <a:spcPct val="100000"/>
              </a:lnSpc>
              <a:spcBef>
                <a:spcPts val="640"/>
              </a:spcBef>
              <a:spcAft>
                <a:spcPts val="0"/>
              </a:spcAft>
              <a:buClr>
                <a:schemeClr val="dk2"/>
              </a:buClr>
              <a:buSzPct val="114285"/>
              <a:buFont typeface="Calibri"/>
              <a:buChar char="–"/>
            </a:pPr>
            <a:r>
              <a:rPr b="0" i="0" lang="en-US" sz="2800" u="none" cap="none" strike="noStrike">
                <a:solidFill>
                  <a:schemeClr val="dk2"/>
                </a:solidFill>
                <a:latin typeface="Calibri"/>
                <a:ea typeface="Calibri"/>
                <a:cs typeface="Calibri"/>
                <a:sym typeface="Calibri"/>
              </a:rPr>
              <a:t>8 Applications in Revision</a:t>
            </a:r>
          </a:p>
          <a:p>
            <a:pPr indent="-431800" lvl="0" marL="457200" marR="0" rtl="0" algn="l">
              <a:lnSpc>
                <a:spcPct val="100000"/>
              </a:lnSpc>
              <a:spcBef>
                <a:spcPts val="640"/>
              </a:spcBef>
              <a:spcAft>
                <a:spcPts val="0"/>
              </a:spcAft>
              <a:buClr>
                <a:schemeClr val="dk2"/>
              </a:buClr>
              <a:buSzPct val="100000"/>
              <a:buFont typeface="Calibri"/>
              <a:buChar char="•"/>
            </a:pPr>
            <a:r>
              <a:rPr b="0" i="0" lang="en-US" sz="3200" u="none" cap="none" strike="noStrike">
                <a:solidFill>
                  <a:schemeClr val="dk2"/>
                </a:solidFill>
                <a:latin typeface="Calibri"/>
                <a:ea typeface="Calibri"/>
                <a:cs typeface="Calibri"/>
                <a:sym typeface="Calibri"/>
              </a:rPr>
              <a:t>3 Awards</a:t>
            </a:r>
          </a:p>
          <a:p>
            <a:pPr indent="-228600" lvl="0" marL="457200" marR="0" rtl="0" algn="l">
              <a:lnSpc>
                <a:spcPct val="100000"/>
              </a:lnSpc>
              <a:spcBef>
                <a:spcPts val="0"/>
              </a:spcBef>
              <a:spcAft>
                <a:spcPts val="0"/>
              </a:spcAft>
              <a:buClr>
                <a:schemeClr val="dk2"/>
              </a:buClr>
              <a:buSzPct val="100000"/>
              <a:buFont typeface="Calibri"/>
              <a:buChar char="•"/>
            </a:pPr>
            <a:r>
              <a:rPr b="0" i="0" lang="en-US" sz="3200" u="none" cap="none" strike="noStrike">
                <a:solidFill>
                  <a:schemeClr val="dk2"/>
                </a:solidFill>
                <a:latin typeface="Calibri"/>
                <a:ea typeface="Calibri"/>
                <a:cs typeface="Calibri"/>
                <a:sym typeface="Calibri"/>
              </a:rPr>
              <a:t>105 Applicant Users</a:t>
            </a:r>
          </a:p>
          <a:p>
            <a:pPr indent="-228600" lvl="0" marL="457200" marR="0" rtl="0" algn="l">
              <a:lnSpc>
                <a:spcPct val="100000"/>
              </a:lnSpc>
              <a:spcBef>
                <a:spcPts val="0"/>
              </a:spcBef>
              <a:spcAft>
                <a:spcPts val="0"/>
              </a:spcAft>
              <a:buClr>
                <a:schemeClr val="dk2"/>
              </a:buClr>
              <a:buSzPct val="100000"/>
              <a:buFont typeface="Calibri"/>
              <a:buChar char="•"/>
            </a:pPr>
            <a:r>
              <a:rPr b="0" i="0" lang="en-US" sz="3200" u="none" cap="none" strike="noStrike">
                <a:solidFill>
                  <a:schemeClr val="dk2"/>
                </a:solidFill>
                <a:latin typeface="Calibri"/>
                <a:ea typeface="Calibri"/>
                <a:cs typeface="Calibri"/>
                <a:sym typeface="Calibri"/>
              </a:rPr>
              <a:t>22 Staff Users and External Reviewers</a:t>
            </a:r>
          </a:p>
          <a:p>
            <a:pPr indent="-342900" lvl="0" marL="342900" marR="0" rtl="0" algn="l">
              <a:lnSpc>
                <a:spcPct val="100000"/>
              </a:lnSpc>
              <a:spcBef>
                <a:spcPts val="0"/>
              </a:spcBef>
              <a:spcAft>
                <a:spcPts val="0"/>
              </a:spcAft>
              <a:buClr>
                <a:schemeClr val="dk1"/>
              </a:buClr>
              <a:buSzPct val="25000"/>
              <a:buFont typeface="Arial"/>
              <a:buNone/>
            </a:pPr>
            <a:r>
              <a:t/>
            </a:r>
            <a:endParaRPr b="0" i="0" sz="2800" u="none" cap="none" strike="noStrike">
              <a:solidFill>
                <a:schemeClr val="dk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x="0" y="0"/>
          <a:ext cx="0" cy="0"/>
          <a:chOff x="0" y="0"/>
          <a:chExt cx="0" cy="0"/>
        </a:xfrm>
      </p:grpSpPr>
      <p:sp>
        <p:nvSpPr>
          <p:cNvPr id="187" name="Shape 187"/>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Application Development &amp; Submission</a:t>
            </a:r>
          </a:p>
        </p:txBody>
      </p:sp>
      <p:sp>
        <p:nvSpPr>
          <p:cNvPr id="188" name="Shape 188"/>
          <p:cNvSpPr txBox="1"/>
          <p:nvPr>
            <p:ph idx="1" type="body"/>
          </p:nvPr>
        </p:nvSpPr>
        <p:spPr>
          <a:xfrm>
            <a:off x="76200" y="1629900"/>
            <a:ext cx="8991599" cy="52280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chemeClr val="dk2"/>
                </a:solidFill>
                <a:latin typeface="Calibri"/>
                <a:ea typeface="Calibri"/>
                <a:cs typeface="Calibri"/>
                <a:sym typeface="Calibri"/>
              </a:rPr>
              <a:t>Applicant Support:</a:t>
            </a:r>
          </a:p>
          <a:p>
            <a:pPr indent="-228600" lvl="0" marL="457200" marR="0" rtl="0" algn="l">
              <a:lnSpc>
                <a:spcPct val="100000"/>
              </a:lnSpc>
              <a:spcBef>
                <a:spcPts val="0"/>
              </a:spcBef>
              <a:spcAft>
                <a:spcPts val="0"/>
              </a:spcAft>
              <a:buClr>
                <a:schemeClr val="dk2"/>
              </a:buClr>
              <a:buSzPct val="100000"/>
              <a:buFont typeface="Arial"/>
              <a:buChar char="•"/>
            </a:pPr>
            <a:r>
              <a:rPr b="1" i="0" lang="en-US" sz="3200" u="none" cap="none" strike="noStrike">
                <a:solidFill>
                  <a:schemeClr val="dk2"/>
                </a:solidFill>
                <a:latin typeface="Calibri"/>
                <a:ea typeface="Calibri"/>
                <a:cs typeface="Calibri"/>
                <a:sym typeface="Calibri"/>
              </a:rPr>
              <a:t>RAAMS Help Desk</a:t>
            </a:r>
          </a:p>
          <a:p>
            <a:pPr indent="-107950" lvl="1" marL="742950" marR="0" rtl="0" algn="l">
              <a:lnSpc>
                <a:spcPct val="100000"/>
              </a:lnSpc>
              <a:spcBef>
                <a:spcPts val="640"/>
              </a:spcBef>
              <a:spcAft>
                <a:spcPts val="0"/>
              </a:spcAft>
              <a:buClr>
                <a:schemeClr val="dk2"/>
              </a:buClr>
              <a:buSzPct val="100000"/>
              <a:buFont typeface="Arial"/>
              <a:buChar char="–"/>
            </a:pPr>
            <a:r>
              <a:rPr b="0" i="0" lang="en-US" sz="2700" u="none" cap="none" strike="noStrike">
                <a:solidFill>
                  <a:schemeClr val="dk2"/>
                </a:solidFill>
                <a:latin typeface="Calibri"/>
                <a:ea typeface="Calibri"/>
                <a:cs typeface="Calibri"/>
                <a:sym typeface="Calibri"/>
              </a:rPr>
              <a:t>(504) 444-2540</a:t>
            </a:r>
          </a:p>
          <a:p>
            <a:pPr indent="-107950" lvl="1" marL="742950" marR="0" rtl="0" algn="l">
              <a:lnSpc>
                <a:spcPct val="100000"/>
              </a:lnSpc>
              <a:spcBef>
                <a:spcPts val="640"/>
              </a:spcBef>
              <a:spcAft>
                <a:spcPts val="0"/>
              </a:spcAft>
              <a:buClr>
                <a:schemeClr val="dk2"/>
              </a:buClr>
              <a:buSzPct val="100000"/>
              <a:buFont typeface="Arial"/>
              <a:buChar char="–"/>
            </a:pPr>
            <a:r>
              <a:rPr b="0" i="0" lang="en-US" sz="2700" u="sng" cap="none" strike="noStrike">
                <a:solidFill>
                  <a:schemeClr val="hlink"/>
                </a:solidFill>
                <a:latin typeface="Calibri"/>
                <a:ea typeface="Calibri"/>
                <a:cs typeface="Calibri"/>
                <a:sym typeface="Calibri"/>
                <a:hlinkClick r:id="rId3"/>
              </a:rPr>
              <a:t>raams_techsupport@restorethegulf.gov</a:t>
            </a:r>
          </a:p>
          <a:p>
            <a:pPr indent="-107950" lvl="1" marL="742950" marR="0" rtl="0" algn="l">
              <a:lnSpc>
                <a:spcPct val="100000"/>
              </a:lnSpc>
              <a:spcBef>
                <a:spcPts val="640"/>
              </a:spcBef>
              <a:spcAft>
                <a:spcPts val="0"/>
              </a:spcAft>
              <a:buClr>
                <a:schemeClr val="dk2"/>
              </a:buClr>
              <a:buSzPct val="100000"/>
              <a:buFont typeface="Arial"/>
              <a:buChar char="–"/>
            </a:pPr>
            <a:r>
              <a:rPr b="0" i="0" lang="en-US" sz="2700" u="none" cap="none" strike="noStrike">
                <a:solidFill>
                  <a:schemeClr val="dk2"/>
                </a:solidFill>
                <a:latin typeface="Calibri"/>
                <a:ea typeface="Calibri"/>
                <a:cs typeface="Calibri"/>
                <a:sym typeface="Calibri"/>
              </a:rPr>
              <a:t>Staff: Zachary Konkol, Fernando Buchler</a:t>
            </a:r>
          </a:p>
          <a:p>
            <a:pPr indent="-228600" lvl="0" marL="457200" marR="0" rtl="0" algn="l">
              <a:lnSpc>
                <a:spcPct val="100000"/>
              </a:lnSpc>
              <a:spcBef>
                <a:spcPts val="0"/>
              </a:spcBef>
              <a:spcAft>
                <a:spcPts val="0"/>
              </a:spcAft>
              <a:buClr>
                <a:schemeClr val="dk2"/>
              </a:buClr>
              <a:buSzPct val="100000"/>
              <a:buFont typeface="Arial"/>
              <a:buChar char="•"/>
            </a:pPr>
            <a:r>
              <a:rPr b="1" i="0" lang="en-US" sz="3200" u="none" cap="none" strike="noStrike">
                <a:solidFill>
                  <a:schemeClr val="dk2"/>
                </a:solidFill>
                <a:latin typeface="Calibri"/>
                <a:ea typeface="Calibri"/>
                <a:cs typeface="Calibri"/>
                <a:sym typeface="Calibri"/>
              </a:rPr>
              <a:t>Council Staff</a:t>
            </a:r>
          </a:p>
          <a:p>
            <a:pPr indent="-406400" lvl="1" marL="914400" marR="0" rtl="0" algn="l">
              <a:lnSpc>
                <a:spcPct val="100000"/>
              </a:lnSpc>
              <a:spcBef>
                <a:spcPts val="640"/>
              </a:spcBef>
              <a:spcAft>
                <a:spcPts val="0"/>
              </a:spcAft>
              <a:buClr>
                <a:schemeClr val="dk2"/>
              </a:buClr>
              <a:buSzPct val="100000"/>
              <a:buFont typeface="Arial"/>
              <a:buChar char="–"/>
            </a:pPr>
            <a:r>
              <a:rPr b="0" i="0" lang="en-US" sz="2700" u="sng" cap="none" strike="noStrike">
                <a:solidFill>
                  <a:schemeClr val="dk2"/>
                </a:solidFill>
                <a:latin typeface="Calibri"/>
                <a:ea typeface="Calibri"/>
                <a:cs typeface="Calibri"/>
                <a:sym typeface="Calibri"/>
              </a:rPr>
              <a:t>Grants Team:</a:t>
            </a:r>
            <a:r>
              <a:rPr b="0" i="0" lang="en-US" sz="2700" u="none" cap="none" strike="noStrike">
                <a:solidFill>
                  <a:schemeClr val="dk2"/>
                </a:solidFill>
                <a:latin typeface="Calibri"/>
                <a:ea typeface="Calibri"/>
                <a:cs typeface="Calibri"/>
                <a:sym typeface="Calibri"/>
              </a:rPr>
              <a:t> Kristin Smith, Josh Easton, Bridget Zachary</a:t>
            </a:r>
          </a:p>
          <a:p>
            <a:pPr indent="-406400" lvl="1" marL="914400" marR="0" rtl="0" algn="l">
              <a:lnSpc>
                <a:spcPct val="100000"/>
              </a:lnSpc>
              <a:spcBef>
                <a:spcPts val="640"/>
              </a:spcBef>
              <a:spcAft>
                <a:spcPts val="0"/>
              </a:spcAft>
              <a:buClr>
                <a:schemeClr val="dk2"/>
              </a:buClr>
              <a:buSzPct val="100000"/>
              <a:buFont typeface="Arial"/>
              <a:buChar char="–"/>
            </a:pPr>
            <a:r>
              <a:rPr b="0" i="0" lang="en-US" sz="2700" u="sng" cap="none" strike="noStrike">
                <a:solidFill>
                  <a:schemeClr val="dk2"/>
                </a:solidFill>
                <a:latin typeface="Calibri"/>
                <a:ea typeface="Calibri"/>
                <a:cs typeface="Calibri"/>
                <a:sym typeface="Calibri"/>
              </a:rPr>
              <a:t>Program Team:</a:t>
            </a:r>
            <a:r>
              <a:rPr b="0" i="0" lang="en-US" sz="2700" u="none" cap="none" strike="noStrike">
                <a:solidFill>
                  <a:schemeClr val="dk2"/>
                </a:solidFill>
                <a:latin typeface="Calibri"/>
                <a:ea typeface="Calibri"/>
                <a:cs typeface="Calibri"/>
                <a:sym typeface="Calibri"/>
              </a:rPr>
              <a:t> John Ettinger, Alyssa Dausman, Heather Young, Jessica Henkel, Jean Cowan, Michelle Fischer, Craig Conzelmann</a:t>
            </a:r>
          </a:p>
          <a:p>
            <a:pPr indent="-342900" lvl="0" marL="342900" marR="0" rtl="0" algn="l">
              <a:lnSpc>
                <a:spcPct val="100000"/>
              </a:lnSpc>
              <a:spcBef>
                <a:spcPts val="0"/>
              </a:spcBef>
              <a:spcAft>
                <a:spcPts val="0"/>
              </a:spcAft>
              <a:buClr>
                <a:schemeClr val="dk1"/>
              </a:buClr>
              <a:buSzPct val="25000"/>
              <a:buFont typeface="Arial"/>
              <a:buNone/>
            </a:pPr>
            <a:r>
              <a:t/>
            </a:r>
            <a:endParaRPr b="0" i="0" sz="2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x="0" y="0"/>
          <a:ext cx="0" cy="0"/>
          <a:chOff x="0" y="0"/>
          <a:chExt cx="0" cy="0"/>
        </a:xfrm>
      </p:grpSpPr>
      <p:sp>
        <p:nvSpPr>
          <p:cNvPr id="193" name="Shape 193"/>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Application Development &amp; Submission</a:t>
            </a:r>
          </a:p>
        </p:txBody>
      </p:sp>
      <p:sp>
        <p:nvSpPr>
          <p:cNvPr id="194" name="Shape 194"/>
          <p:cNvSpPr txBox="1"/>
          <p:nvPr>
            <p:ph idx="1" type="body"/>
          </p:nvPr>
        </p:nvSpPr>
        <p:spPr>
          <a:xfrm>
            <a:off x="158025" y="1569725"/>
            <a:ext cx="8986199" cy="5212200"/>
          </a:xfrm>
          <a:prstGeom prst="rect">
            <a:avLst/>
          </a:prstGeom>
          <a:noFill/>
          <a:ln>
            <a:noFill/>
          </a:ln>
        </p:spPr>
        <p:txBody>
          <a:bodyPr anchorCtr="0" anchor="t" bIns="45700" lIns="91425" rIns="91425" tIns="45700">
            <a:noAutofit/>
          </a:bodyPr>
          <a:lstStyle/>
          <a:p>
            <a:pPr indent="0" lvl="0" marL="0" marR="0" rtl="0" algn="l">
              <a:lnSpc>
                <a:spcPct val="150000"/>
              </a:lnSpc>
              <a:spcBef>
                <a:spcPts val="0"/>
              </a:spcBef>
              <a:spcAft>
                <a:spcPts val="0"/>
              </a:spcAft>
              <a:buClr>
                <a:schemeClr val="dk2"/>
              </a:buClr>
              <a:buSzPct val="25000"/>
              <a:buFont typeface="Arial"/>
              <a:buNone/>
            </a:pPr>
            <a:r>
              <a:rPr b="1" i="0" lang="en-US" sz="3600" u="none" cap="none" strike="noStrike">
                <a:solidFill>
                  <a:schemeClr val="dk2"/>
                </a:solidFill>
                <a:latin typeface="Calibri"/>
                <a:ea typeface="Calibri"/>
                <a:cs typeface="Calibri"/>
                <a:sym typeface="Calibri"/>
              </a:rPr>
              <a:t>Applicant Support:</a:t>
            </a:r>
          </a:p>
          <a:p>
            <a:pPr indent="0" lvl="0" marL="0" marR="0" rtl="0" algn="l">
              <a:lnSpc>
                <a:spcPct val="100000"/>
              </a:lnSpc>
              <a:spcBef>
                <a:spcPts val="0"/>
              </a:spcBef>
              <a:spcAft>
                <a:spcPts val="0"/>
              </a:spcAft>
              <a:buClr>
                <a:srgbClr val="FF0000"/>
              </a:buClr>
              <a:buSzPct val="25000"/>
              <a:buFont typeface="Arial"/>
              <a:buNone/>
            </a:pPr>
            <a:r>
              <a:rPr b="1" i="0" lang="en-US" sz="2400" u="sng" cap="none" strike="noStrike">
                <a:solidFill>
                  <a:schemeClr val="hlink"/>
                </a:solidFill>
                <a:latin typeface="Calibri"/>
                <a:ea typeface="Calibri"/>
                <a:cs typeface="Calibri"/>
                <a:sym typeface="Calibri"/>
                <a:hlinkClick r:id="rId3"/>
              </a:rPr>
              <a:t>www.restorethegulf.gov/gcerc-grants-office/gcerc-grants-resources</a:t>
            </a:r>
          </a:p>
          <a:p>
            <a:pPr indent="0" lvl="0" marL="0" marR="0" rtl="0" algn="l">
              <a:lnSpc>
                <a:spcPct val="100000"/>
              </a:lnSpc>
              <a:spcBef>
                <a:spcPts val="0"/>
              </a:spcBef>
              <a:spcAft>
                <a:spcPts val="0"/>
              </a:spcAft>
              <a:buClr>
                <a:srgbClr val="FF0000"/>
              </a:buClr>
              <a:buSzPct val="25000"/>
              <a:buFont typeface="Arial"/>
              <a:buNone/>
            </a:pPr>
            <a:r>
              <a:t/>
            </a:r>
            <a:endParaRPr b="1" i="0" sz="1200" u="none" cap="none" strike="noStrike">
              <a:solidFill>
                <a:srgbClr val="FF0000"/>
              </a:solidFill>
              <a:latin typeface="Calibri"/>
              <a:ea typeface="Calibri"/>
              <a:cs typeface="Calibri"/>
              <a:sym typeface="Calibri"/>
            </a:endParaRPr>
          </a:p>
          <a:p>
            <a:pPr indent="-431800" lvl="0" marL="457200" marR="0" rtl="0" algn="l">
              <a:lnSpc>
                <a:spcPct val="115000"/>
              </a:lnSpc>
              <a:spcBef>
                <a:spcPts val="640"/>
              </a:spcBef>
              <a:spcAft>
                <a:spcPts val="0"/>
              </a:spcAft>
              <a:buClr>
                <a:schemeClr val="dk2"/>
              </a:buClr>
              <a:buSzPct val="100000"/>
              <a:buFont typeface="Arial"/>
              <a:buChar char="•"/>
            </a:pPr>
            <a:r>
              <a:rPr b="0" i="0" lang="en-US" sz="3100" u="none" cap="none" strike="noStrike">
                <a:solidFill>
                  <a:schemeClr val="dk2"/>
                </a:solidFill>
                <a:latin typeface="Calibri"/>
                <a:ea typeface="Calibri"/>
                <a:cs typeface="Calibri"/>
                <a:sym typeface="Calibri"/>
              </a:rPr>
              <a:t>Recipient Proposal and Award Guide </a:t>
            </a:r>
          </a:p>
          <a:p>
            <a:pPr indent="-431800" lvl="0" marL="457200" marR="0" rtl="0" algn="l">
              <a:lnSpc>
                <a:spcPct val="115000"/>
              </a:lnSpc>
              <a:spcBef>
                <a:spcPts val="0"/>
              </a:spcBef>
              <a:spcAft>
                <a:spcPts val="0"/>
              </a:spcAft>
              <a:buClr>
                <a:schemeClr val="dk2"/>
              </a:buClr>
              <a:buSzPct val="100000"/>
              <a:buFont typeface="Arial"/>
              <a:buChar char="•"/>
            </a:pPr>
            <a:r>
              <a:rPr b="0" i="0" lang="en-US" sz="3100" u="none" cap="none" strike="noStrike">
                <a:solidFill>
                  <a:schemeClr val="dk2"/>
                </a:solidFill>
                <a:latin typeface="Calibri"/>
                <a:ea typeface="Calibri"/>
                <a:cs typeface="Calibri"/>
                <a:sym typeface="Calibri"/>
              </a:rPr>
              <a:t>RAAMS User Guide</a:t>
            </a:r>
          </a:p>
          <a:p>
            <a:pPr indent="-431800" lvl="0" marL="457200" marR="0" rtl="0" algn="l">
              <a:lnSpc>
                <a:spcPct val="115000"/>
              </a:lnSpc>
              <a:spcBef>
                <a:spcPts val="0"/>
              </a:spcBef>
              <a:spcAft>
                <a:spcPts val="0"/>
              </a:spcAft>
              <a:buClr>
                <a:schemeClr val="dk2"/>
              </a:buClr>
              <a:buSzPct val="100000"/>
              <a:buFont typeface="Arial"/>
              <a:buChar char="•"/>
            </a:pPr>
            <a:r>
              <a:rPr b="0" i="0" lang="en-US" sz="3100" u="none" cap="none" strike="noStrike">
                <a:solidFill>
                  <a:schemeClr val="dk2"/>
                </a:solidFill>
                <a:latin typeface="Calibri"/>
                <a:ea typeface="Calibri"/>
                <a:cs typeface="Calibri"/>
                <a:sym typeface="Calibri"/>
              </a:rPr>
              <a:t>Templates</a:t>
            </a:r>
          </a:p>
          <a:p>
            <a:pPr indent="-406400" lvl="1" marL="914400" marR="0" rtl="0" algn="l">
              <a:lnSpc>
                <a:spcPct val="115000"/>
              </a:lnSpc>
              <a:spcBef>
                <a:spcPts val="0"/>
              </a:spcBef>
              <a:spcAft>
                <a:spcPts val="0"/>
              </a:spcAft>
              <a:buClr>
                <a:schemeClr val="dk2"/>
              </a:buClr>
              <a:buSzPct val="100000"/>
              <a:buFont typeface="Arial"/>
              <a:buChar char="–"/>
            </a:pPr>
            <a:r>
              <a:rPr b="0" i="0" lang="en-US" sz="2700" u="none" cap="none" strike="noStrike">
                <a:solidFill>
                  <a:schemeClr val="dk2"/>
                </a:solidFill>
                <a:latin typeface="Calibri"/>
                <a:ea typeface="Calibri"/>
                <a:cs typeface="Calibri"/>
                <a:sym typeface="Calibri"/>
              </a:rPr>
              <a:t>Project Information</a:t>
            </a:r>
          </a:p>
          <a:p>
            <a:pPr indent="-406400" lvl="1" marL="914400" marR="0" rtl="0" algn="l">
              <a:lnSpc>
                <a:spcPct val="115000"/>
              </a:lnSpc>
              <a:spcBef>
                <a:spcPts val="0"/>
              </a:spcBef>
              <a:spcAft>
                <a:spcPts val="0"/>
              </a:spcAft>
              <a:buClr>
                <a:schemeClr val="dk2"/>
              </a:buClr>
              <a:buSzPct val="100000"/>
              <a:buFont typeface="Arial"/>
              <a:buChar char="–"/>
            </a:pPr>
            <a:r>
              <a:rPr b="0" i="0" lang="en-US" sz="2700" u="none" cap="none" strike="noStrike">
                <a:solidFill>
                  <a:schemeClr val="dk2"/>
                </a:solidFill>
                <a:latin typeface="Calibri"/>
                <a:ea typeface="Calibri"/>
                <a:cs typeface="Calibri"/>
                <a:sym typeface="Calibri"/>
              </a:rPr>
              <a:t>Budget Information</a:t>
            </a:r>
          </a:p>
          <a:p>
            <a:pPr indent="-406400" lvl="1" marL="914400" marR="0" rtl="0" algn="l">
              <a:lnSpc>
                <a:spcPct val="115000"/>
              </a:lnSpc>
              <a:spcBef>
                <a:spcPts val="0"/>
              </a:spcBef>
              <a:spcAft>
                <a:spcPts val="0"/>
              </a:spcAft>
              <a:buClr>
                <a:schemeClr val="dk2"/>
              </a:buClr>
              <a:buSzPct val="100000"/>
              <a:buFont typeface="Arial"/>
              <a:buChar char="–"/>
            </a:pPr>
            <a:r>
              <a:rPr b="0" i="0" lang="en-US" sz="2700" u="none" cap="none" strike="noStrike">
                <a:solidFill>
                  <a:schemeClr val="dk2"/>
                </a:solidFill>
                <a:latin typeface="Calibri"/>
                <a:ea typeface="Calibri"/>
                <a:cs typeface="Calibri"/>
                <a:sym typeface="Calibri"/>
              </a:rPr>
              <a:t>Others</a:t>
            </a:r>
          </a:p>
          <a:p>
            <a:pPr indent="0" lvl="0" marL="0" marR="0" rtl="0" algn="l">
              <a:lnSpc>
                <a:spcPct val="100000"/>
              </a:lnSpc>
              <a:spcBef>
                <a:spcPts val="0"/>
              </a:spcBef>
              <a:spcAft>
                <a:spcPts val="0"/>
              </a:spcAft>
              <a:buClr>
                <a:schemeClr val="dk1"/>
              </a:buClr>
              <a:buSzPct val="25000"/>
              <a:buFont typeface="Arial"/>
              <a:buNone/>
            </a:pPr>
            <a:r>
              <a:rPr b="1" i="0" lang="en-US" sz="2400" u="sng" cap="none" strike="noStrike">
                <a:solidFill>
                  <a:schemeClr val="hlink"/>
                </a:solidFill>
                <a:latin typeface="Calibri"/>
                <a:ea typeface="Calibri"/>
                <a:cs typeface="Calibri"/>
                <a:sym typeface="Calibri"/>
                <a:hlinkClick r:id="rId4"/>
              </a:rPr>
              <a:t>www.restorethegulf.gov/gcerc-grants-office/council-grants-training</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RAAMS Reviews Process &amp; Work Flow</a:t>
            </a:r>
          </a:p>
        </p:txBody>
      </p:sp>
      <p:pic>
        <p:nvPicPr>
          <p:cNvPr id="200" name="Shape 200"/>
          <p:cNvPicPr preferRelativeResize="0"/>
          <p:nvPr/>
        </p:nvPicPr>
        <p:blipFill rotWithShape="1">
          <a:blip r:embed="rId3">
            <a:alphaModFix/>
          </a:blip>
          <a:srcRect b="0" l="0" r="0" t="0"/>
          <a:stretch/>
        </p:blipFill>
        <p:spPr>
          <a:xfrm>
            <a:off x="225350" y="1397325"/>
            <a:ext cx="8693299" cy="5262549"/>
          </a:xfrm>
          <a:prstGeom prst="rect">
            <a:avLst/>
          </a:prstGeom>
          <a:noFill/>
          <a:ln>
            <a:noFill/>
          </a:ln>
        </p:spPr>
      </p:pic>
      <p:sp>
        <p:nvSpPr>
          <p:cNvPr id="201" name="Shape 201"/>
          <p:cNvSpPr/>
          <p:nvPr/>
        </p:nvSpPr>
        <p:spPr>
          <a:xfrm>
            <a:off x="0" y="1392475"/>
            <a:ext cx="9144000" cy="5262599"/>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pic>
        <p:nvPicPr>
          <p:cNvPr id="202" name="Shape 202"/>
          <p:cNvPicPr preferRelativeResize="0"/>
          <p:nvPr/>
        </p:nvPicPr>
        <p:blipFill rotWithShape="1">
          <a:blip r:embed="rId4">
            <a:alphaModFix amt="99000"/>
          </a:blip>
          <a:srcRect b="0" l="0" r="0" t="0"/>
          <a:stretch/>
        </p:blipFill>
        <p:spPr>
          <a:xfrm>
            <a:off x="190500" y="2165961"/>
            <a:ext cx="8763000" cy="34385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Programs Reviews Topics</a:t>
            </a:r>
          </a:p>
        </p:txBody>
      </p:sp>
      <p:sp>
        <p:nvSpPr>
          <p:cNvPr id="208" name="Shape 208"/>
          <p:cNvSpPr txBox="1"/>
          <p:nvPr>
            <p:ph idx="1" type="body"/>
          </p:nvPr>
        </p:nvSpPr>
        <p:spPr>
          <a:xfrm>
            <a:off x="75" y="1455000"/>
            <a:ext cx="9144000" cy="43361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chemeClr val="dk2"/>
                </a:solidFill>
                <a:latin typeface="Calibri"/>
                <a:ea typeface="Calibri"/>
                <a:cs typeface="Calibri"/>
                <a:sym typeface="Calibri"/>
              </a:rPr>
              <a:t>Funded Priorities List (FPL) Consistency:</a:t>
            </a:r>
          </a:p>
          <a:p>
            <a:pPr indent="-381000" lvl="0" marL="457200" marR="0" rtl="0" algn="l">
              <a:lnSpc>
                <a:spcPct val="100000"/>
              </a:lnSpc>
              <a:spcBef>
                <a:spcPts val="480"/>
              </a:spcBef>
              <a:spcAft>
                <a:spcPts val="0"/>
              </a:spcAft>
              <a:buClr>
                <a:schemeClr val="dk2"/>
              </a:buClr>
              <a:buSzPct val="100000"/>
              <a:buFont typeface="Calibri"/>
              <a:buChar char="•"/>
            </a:pPr>
            <a:r>
              <a:rPr b="0" i="0" lang="en-US" sz="2400" u="none" cap="none" strike="noStrike">
                <a:solidFill>
                  <a:schemeClr val="dk2"/>
                </a:solidFill>
                <a:latin typeface="Calibri"/>
                <a:ea typeface="Calibri"/>
                <a:cs typeface="Calibri"/>
                <a:sym typeface="Calibri"/>
              </a:rPr>
              <a:t>Ensure the activity in the application is consistent with the Council-approved description in the FPL (i.e. title, cost, scope, goals &amp; objectives, etc.)  </a:t>
            </a:r>
          </a:p>
          <a:p>
            <a:pPr indent="-381000" lvl="0" marL="457200" marR="0" rtl="0" algn="l">
              <a:lnSpc>
                <a:spcPct val="100000"/>
              </a:lnSpc>
              <a:spcBef>
                <a:spcPts val="1000"/>
              </a:spcBef>
              <a:spcAft>
                <a:spcPts val="0"/>
              </a:spcAft>
              <a:buClr>
                <a:schemeClr val="dk2"/>
              </a:buClr>
              <a:buSzPct val="100000"/>
              <a:buFont typeface="Calibri"/>
              <a:buChar char="•"/>
            </a:pPr>
            <a:r>
              <a:rPr b="0" i="0" lang="en-US" sz="2400" u="none" cap="none" strike="noStrike">
                <a:solidFill>
                  <a:schemeClr val="dk2"/>
                </a:solidFill>
                <a:latin typeface="Calibri"/>
                <a:ea typeface="Calibri"/>
                <a:cs typeface="Calibri"/>
                <a:sym typeface="Calibri"/>
              </a:rPr>
              <a:t>If an activity in application differs from FPL appendix, sponsor may need to present the change to Steering Committee for review</a:t>
            </a:r>
          </a:p>
          <a:p>
            <a:pPr indent="-381000" lvl="0" marL="457200" marR="0" rtl="0" algn="l">
              <a:lnSpc>
                <a:spcPct val="100000"/>
              </a:lnSpc>
              <a:spcBef>
                <a:spcPts val="1000"/>
              </a:spcBef>
              <a:spcAft>
                <a:spcPts val="0"/>
              </a:spcAft>
              <a:buClr>
                <a:schemeClr val="dk2"/>
              </a:buClr>
              <a:buSzPct val="100000"/>
              <a:buFont typeface="Calibri"/>
              <a:buChar char="•"/>
            </a:pPr>
            <a:r>
              <a:rPr b="0" i="0" lang="en-US" sz="2400" u="none" cap="none" strike="noStrike">
                <a:solidFill>
                  <a:schemeClr val="dk2"/>
                </a:solidFill>
                <a:latin typeface="Calibri"/>
                <a:ea typeface="Calibri"/>
                <a:cs typeface="Calibri"/>
                <a:sym typeface="Calibri"/>
              </a:rPr>
              <a:t>Link to FPL and original </a:t>
            </a:r>
            <a:r>
              <a:rPr b="0" i="0" lang="en-US" sz="2400" u="sng" cap="none" strike="noStrike">
                <a:solidFill>
                  <a:schemeClr val="hlink"/>
                </a:solidFill>
                <a:latin typeface="Calibri"/>
                <a:ea typeface="Calibri"/>
                <a:cs typeface="Calibri"/>
                <a:sym typeface="Calibri"/>
                <a:hlinkClick r:id="rId3"/>
              </a:rPr>
              <a:t>proposals</a:t>
            </a:r>
            <a:r>
              <a:rPr b="0" i="0" lang="en-US" sz="2400" u="none" cap="none" strike="noStrike">
                <a:solidFill>
                  <a:schemeClr val="dk2"/>
                </a:solidFill>
                <a:latin typeface="Calibri"/>
                <a:ea typeface="Calibri"/>
                <a:cs typeface="Calibri"/>
                <a:sym typeface="Calibri"/>
              </a:rPr>
              <a:t>: </a:t>
            </a:r>
            <a:r>
              <a:rPr b="1" i="0" lang="en-US" sz="2000" u="sng" cap="none" strike="noStrike">
                <a:solidFill>
                  <a:schemeClr val="hlink"/>
                </a:solidFill>
                <a:latin typeface="Calibri"/>
                <a:ea typeface="Calibri"/>
                <a:cs typeface="Calibri"/>
                <a:sym typeface="Calibri"/>
                <a:hlinkClick r:id="rId4"/>
              </a:rPr>
              <a:t>https://www.restorethegulf.gov/council-selected-restoration-component/funded-priorities-list</a:t>
            </a:r>
            <a:r>
              <a:rPr b="1" i="0" lang="en-US" sz="2000" u="none" cap="none" strike="noStrike">
                <a:solidFill>
                  <a:schemeClr val="dk2"/>
                </a:solidFill>
                <a:latin typeface="Calibri"/>
                <a:ea typeface="Calibri"/>
                <a:cs typeface="Calibri"/>
                <a:sym typeface="Calibri"/>
              </a:rPr>
              <a:t> </a:t>
            </a:r>
          </a:p>
        </p:txBody>
      </p:sp>
      <p:sp>
        <p:nvSpPr>
          <p:cNvPr id="209" name="Shape 209"/>
          <p:cNvSpPr/>
          <p:nvPr/>
        </p:nvSpPr>
        <p:spPr>
          <a:xfrm>
            <a:off x="1999074" y="5342350"/>
            <a:ext cx="1238999" cy="1143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Nov. 2014; 50 Proposals submitted</a:t>
            </a:r>
          </a:p>
        </p:txBody>
      </p:sp>
      <p:sp>
        <p:nvSpPr>
          <p:cNvPr id="210" name="Shape 210"/>
          <p:cNvSpPr/>
          <p:nvPr/>
        </p:nvSpPr>
        <p:spPr>
          <a:xfrm>
            <a:off x="3711300" y="5342350"/>
            <a:ext cx="1416600" cy="1143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Spring 2015; </a:t>
            </a:r>
          </a:p>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380 Components Identified</a:t>
            </a:r>
          </a:p>
        </p:txBody>
      </p:sp>
      <p:sp>
        <p:nvSpPr>
          <p:cNvPr id="211" name="Shape 211"/>
          <p:cNvSpPr txBox="1"/>
          <p:nvPr/>
        </p:nvSpPr>
        <p:spPr>
          <a:xfrm>
            <a:off x="3104375" y="6338000"/>
            <a:ext cx="6957600" cy="811799"/>
          </a:xfrm>
          <a:prstGeom prst="rect">
            <a:avLst/>
          </a:prstGeom>
          <a:noFill/>
          <a:ln>
            <a:noFill/>
          </a:ln>
        </p:spPr>
        <p:txBody>
          <a:bodyPr anchorCtr="0" anchor="t"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2" name="Shape 212"/>
          <p:cNvSpPr/>
          <p:nvPr/>
        </p:nvSpPr>
        <p:spPr>
          <a:xfrm>
            <a:off x="5589675" y="5342350"/>
            <a:ext cx="1630800" cy="1143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December 2015; </a:t>
            </a:r>
          </a:p>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45 Category 1 components approved for funding on </a:t>
            </a:r>
            <a:r>
              <a:rPr b="1" i="0" lang="en-US" sz="1400" u="none" cap="none" strike="noStrike">
                <a:solidFill>
                  <a:srgbClr val="000000"/>
                </a:solidFill>
                <a:latin typeface="Arial"/>
                <a:ea typeface="Arial"/>
                <a:cs typeface="Arial"/>
                <a:sym typeface="Arial"/>
              </a:rPr>
              <a:t>FPL</a:t>
            </a:r>
          </a:p>
        </p:txBody>
      </p:sp>
      <p:sp>
        <p:nvSpPr>
          <p:cNvPr id="213" name="Shape 213"/>
          <p:cNvSpPr/>
          <p:nvPr/>
        </p:nvSpPr>
        <p:spPr>
          <a:xfrm>
            <a:off x="228500" y="5342350"/>
            <a:ext cx="1352100" cy="1143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Aug. 2014; Proposal submission guidelines released</a:t>
            </a:r>
          </a:p>
        </p:txBody>
      </p:sp>
      <p:sp>
        <p:nvSpPr>
          <p:cNvPr id="214" name="Shape 214"/>
          <p:cNvSpPr/>
          <p:nvPr/>
        </p:nvSpPr>
        <p:spPr>
          <a:xfrm>
            <a:off x="7639600" y="5342350"/>
            <a:ext cx="1352100" cy="1143000"/>
          </a:xfrm>
          <a:prstGeom prst="roundRect">
            <a:avLst>
              <a:gd fmla="val 16667" name="adj"/>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ctr">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Pr>
              <a:t>Application for funding via RAAMS (NOW!)</a:t>
            </a:r>
          </a:p>
        </p:txBody>
      </p:sp>
      <p:sp>
        <p:nvSpPr>
          <p:cNvPr id="215" name="Shape 215"/>
          <p:cNvSpPr/>
          <p:nvPr/>
        </p:nvSpPr>
        <p:spPr>
          <a:xfrm>
            <a:off x="1628500" y="5817325"/>
            <a:ext cx="294299" cy="1959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6" name="Shape 216"/>
          <p:cNvSpPr/>
          <p:nvPr/>
        </p:nvSpPr>
        <p:spPr>
          <a:xfrm>
            <a:off x="3327537" y="5815900"/>
            <a:ext cx="294299" cy="1959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7" name="Shape 217"/>
          <p:cNvSpPr/>
          <p:nvPr/>
        </p:nvSpPr>
        <p:spPr>
          <a:xfrm>
            <a:off x="5211637" y="5815900"/>
            <a:ext cx="294299" cy="1959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18" name="Shape 218"/>
          <p:cNvSpPr/>
          <p:nvPr/>
        </p:nvSpPr>
        <p:spPr>
          <a:xfrm>
            <a:off x="7282886" y="5815900"/>
            <a:ext cx="294299" cy="195900"/>
          </a:xfrm>
          <a:prstGeom prst="rightArrow">
            <a:avLst>
              <a:gd fmla="val 50000" name="adj1"/>
              <a:gd fmla="val 50000" name="adj2"/>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x="0" y="0"/>
          <a:ext cx="0" cy="0"/>
          <a:chOff x="0" y="0"/>
          <a:chExt cx="0" cy="0"/>
        </a:xfrm>
      </p:grpSpPr>
      <p:sp>
        <p:nvSpPr>
          <p:cNvPr id="223" name="Shape 223"/>
          <p:cNvSpPr txBox="1"/>
          <p:nvPr>
            <p:ph type="title"/>
          </p:nvPr>
        </p:nvSpPr>
        <p:spPr>
          <a:xfrm>
            <a:off x="914400" y="254316"/>
            <a:ext cx="8229600" cy="1143000"/>
          </a:xfrm>
          <a:prstGeom prst="rect">
            <a:avLst/>
          </a:prstGeom>
          <a:noFill/>
          <a:ln>
            <a:noFill/>
          </a:ln>
        </p:spPr>
        <p:txBody>
          <a:bodyPr anchorCtr="0" anchor="ctr" bIns="45700" lIns="91425" rIns="91425" tIns="45700">
            <a:noAutofit/>
          </a:bodyPr>
          <a:lstStyle/>
          <a:p>
            <a:pPr indent="0" lvl="0" marL="0" marR="0" rtl="0" algn="ctr">
              <a:lnSpc>
                <a:spcPct val="100000"/>
              </a:lnSpc>
              <a:spcBef>
                <a:spcPts val="0"/>
              </a:spcBef>
              <a:spcAft>
                <a:spcPts val="0"/>
              </a:spcAft>
              <a:buClr>
                <a:schemeClr val="lt1"/>
              </a:buClr>
              <a:buSzPct val="25000"/>
              <a:buFont typeface="Calibri"/>
              <a:buNone/>
            </a:pPr>
            <a:r>
              <a:rPr b="1" i="0" lang="en-US" sz="3200" u="none" cap="none" strike="noStrike">
                <a:solidFill>
                  <a:schemeClr val="lt1"/>
                </a:solidFill>
                <a:latin typeface="Calibri"/>
                <a:ea typeface="Calibri"/>
                <a:cs typeface="Calibri"/>
                <a:sym typeface="Calibri"/>
              </a:rPr>
              <a:t>Programs Reviews Topics</a:t>
            </a:r>
          </a:p>
        </p:txBody>
      </p:sp>
      <p:sp>
        <p:nvSpPr>
          <p:cNvPr id="224" name="Shape 224"/>
          <p:cNvSpPr txBox="1"/>
          <p:nvPr>
            <p:ph idx="1" type="body"/>
          </p:nvPr>
        </p:nvSpPr>
        <p:spPr>
          <a:xfrm>
            <a:off x="570474" y="1798325"/>
            <a:ext cx="8380499" cy="47348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chemeClr val="dk2"/>
                </a:solidFill>
                <a:latin typeface="Calibri"/>
                <a:ea typeface="Calibri"/>
                <a:cs typeface="Calibri"/>
                <a:sym typeface="Calibri"/>
              </a:rPr>
              <a:t>Level of Detail:</a:t>
            </a:r>
          </a:p>
          <a:p>
            <a:pPr indent="-381000" lvl="0" marL="457200" marR="0" rtl="0" algn="l">
              <a:lnSpc>
                <a:spcPct val="100000"/>
              </a:lnSpc>
              <a:spcBef>
                <a:spcPts val="480"/>
              </a:spcBef>
              <a:spcAft>
                <a:spcPts val="0"/>
              </a:spcAft>
              <a:buClr>
                <a:schemeClr val="dk2"/>
              </a:buClr>
              <a:buSzPct val="100000"/>
              <a:buFont typeface="Calibri"/>
              <a:buChar char="•"/>
            </a:pPr>
            <a:r>
              <a:rPr b="0" i="0" lang="en-US" sz="2400" u="none" cap="none" strike="noStrike">
                <a:solidFill>
                  <a:schemeClr val="dk2"/>
                </a:solidFill>
                <a:latin typeface="Calibri"/>
                <a:ea typeface="Calibri"/>
                <a:cs typeface="Calibri"/>
                <a:sym typeface="Calibri"/>
              </a:rPr>
              <a:t>Along with the budget narrative, the project narrative will become part of the grant/IAA award documentation.</a:t>
            </a:r>
          </a:p>
          <a:p>
            <a:pPr indent="-381000" lvl="0" marL="457200" marR="0" rtl="0" algn="l">
              <a:lnSpc>
                <a:spcPct val="100000"/>
              </a:lnSpc>
              <a:spcBef>
                <a:spcPts val="1000"/>
              </a:spcBef>
              <a:spcAft>
                <a:spcPts val="0"/>
              </a:spcAft>
              <a:buClr>
                <a:schemeClr val="dk2"/>
              </a:buClr>
              <a:buSzPct val="100000"/>
              <a:buFont typeface="Calibri"/>
              <a:buChar char="•"/>
            </a:pPr>
            <a:r>
              <a:rPr b="0" i="0" lang="en-US" sz="2400" u="none" cap="none" strike="noStrike">
                <a:solidFill>
                  <a:schemeClr val="dk2"/>
                </a:solidFill>
                <a:latin typeface="Calibri"/>
                <a:ea typeface="Calibri"/>
                <a:cs typeface="Calibri"/>
                <a:sym typeface="Calibri"/>
              </a:rPr>
              <a:t>The level of detail in the application must be sufficient to provide the reviewer with a full understanding of what is being funded.   </a:t>
            </a:r>
          </a:p>
          <a:p>
            <a:pPr indent="-381000" lvl="0" marL="457200" marR="0" rtl="0" algn="l">
              <a:lnSpc>
                <a:spcPct val="100000"/>
              </a:lnSpc>
              <a:spcBef>
                <a:spcPts val="1000"/>
              </a:spcBef>
              <a:spcAft>
                <a:spcPts val="0"/>
              </a:spcAft>
              <a:buClr>
                <a:schemeClr val="dk2"/>
              </a:buClr>
              <a:buSzPct val="100000"/>
              <a:buFont typeface="Calibri"/>
              <a:buChar char="•"/>
            </a:pPr>
            <a:r>
              <a:rPr b="0" i="0" lang="en-US" sz="2400" u="none" cap="none" strike="noStrike">
                <a:solidFill>
                  <a:schemeClr val="dk2"/>
                </a:solidFill>
                <a:latin typeface="Calibri"/>
                <a:ea typeface="Calibri"/>
                <a:cs typeface="Calibri"/>
                <a:sym typeface="Calibri"/>
              </a:rPr>
              <a:t>A template for the project narrative portion of the application, including milestones, has been placed on the grants webpage.</a:t>
            </a:r>
          </a:p>
          <a:p>
            <a:pPr indent="0" lvl="0" marL="0" marR="0" rtl="0" algn="l">
              <a:lnSpc>
                <a:spcPct val="100000"/>
              </a:lnSpc>
              <a:spcBef>
                <a:spcPts val="1000"/>
              </a:spcBef>
              <a:spcAft>
                <a:spcPts val="0"/>
              </a:spcAft>
              <a:buClr>
                <a:schemeClr val="dk1"/>
              </a:buClr>
              <a:buSzPct val="25000"/>
              <a:buFont typeface="Arial"/>
              <a:buNone/>
            </a:pPr>
            <a:r>
              <a:t/>
            </a:r>
            <a:endParaRPr b="1" i="0" sz="800" u="none" cap="none" strike="noStrike">
              <a:solidFill>
                <a:schemeClr val="dk2"/>
              </a:solidFill>
              <a:latin typeface="Calibri"/>
              <a:ea typeface="Calibri"/>
              <a:cs typeface="Calibri"/>
              <a:sym typeface="Calibri"/>
            </a:endParaRPr>
          </a:p>
          <a:p>
            <a:pPr indent="0" lvl="0" marL="0" marR="0" rtl="0" algn="l">
              <a:lnSpc>
                <a:spcPct val="100000"/>
              </a:lnSpc>
              <a:spcBef>
                <a:spcPts val="0"/>
              </a:spcBef>
              <a:spcAft>
                <a:spcPts val="0"/>
              </a:spcAft>
              <a:buClr>
                <a:srgbClr val="FF0000"/>
              </a:buClr>
              <a:buSzPct val="25000"/>
              <a:buFont typeface="Arial"/>
              <a:buNone/>
            </a:pPr>
            <a:r>
              <a:rPr b="1" i="0" lang="en-US" sz="2400" u="sng" cap="none" strike="noStrike">
                <a:solidFill>
                  <a:schemeClr val="hlink"/>
                </a:solidFill>
                <a:latin typeface="Calibri"/>
                <a:ea typeface="Calibri"/>
                <a:cs typeface="Calibri"/>
                <a:sym typeface="Calibri"/>
                <a:hlinkClick r:id="rId3"/>
              </a:rPr>
              <a:t>https://www.restorethegulf.gov/gcerc-grants-office/gcerc-grants-resources</a:t>
            </a:r>
          </a:p>
          <a:p>
            <a:pPr indent="0" lvl="0" marL="457200" marR="0" rtl="0" algn="l">
              <a:lnSpc>
                <a:spcPct val="100000"/>
              </a:lnSpc>
              <a:spcBef>
                <a:spcPts val="480"/>
              </a:spcBef>
              <a:spcAft>
                <a:spcPts val="0"/>
              </a:spcAft>
              <a:buClr>
                <a:schemeClr val="dk1"/>
              </a:buClr>
              <a:buSzPct val="25000"/>
              <a:buFont typeface="Arial"/>
              <a:buNone/>
            </a:pPr>
            <a:r>
              <a:t/>
            </a:r>
            <a:endParaRPr b="1" i="0" sz="2400" u="none" cap="none" strike="noStrike">
              <a:solidFill>
                <a:schemeClr val="dk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8" name="Shape 228"/>
        <p:cNvGrpSpPr/>
        <p:nvPr/>
      </p:nvGrpSpPr>
      <p:grpSpPr>
        <a:xfrm>
          <a:off x="0" y="0"/>
          <a:ext cx="0" cy="0"/>
          <a:chOff x="0" y="0"/>
          <a:chExt cx="0" cy="0"/>
        </a:xfrm>
      </p:grpSpPr>
      <p:sp>
        <p:nvSpPr>
          <p:cNvPr id="229" name="Shape 229"/>
          <p:cNvSpPr txBox="1"/>
          <p:nvPr>
            <p:ph type="title"/>
          </p:nvPr>
        </p:nvSpPr>
        <p:spPr>
          <a:xfrm>
            <a:off x="1920475" y="503125"/>
            <a:ext cx="6211800" cy="1039500"/>
          </a:xfrm>
          <a:prstGeom prst="rect">
            <a:avLst/>
          </a:prstGeom>
          <a:noFill/>
          <a:ln>
            <a:noFill/>
          </a:ln>
        </p:spPr>
        <p:txBody>
          <a:bodyPr anchorCtr="0" anchor="ctr" bIns="45700" lIns="91425" rIns="91425" tIns="45700">
            <a:noAutofit/>
          </a:bodyPr>
          <a:lstStyle/>
          <a:p>
            <a:pPr indent="0" lvl="0" marL="0" marR="0" rtl="0" algn="l">
              <a:lnSpc>
                <a:spcPct val="100000"/>
              </a:lnSpc>
              <a:spcBef>
                <a:spcPts val="0"/>
              </a:spcBef>
              <a:spcAft>
                <a:spcPts val="0"/>
              </a:spcAft>
              <a:buClr>
                <a:schemeClr val="dk2"/>
              </a:buClr>
              <a:buSzPct val="25000"/>
              <a:buFont typeface="Arial"/>
              <a:buNone/>
            </a:pPr>
            <a:r>
              <a:rPr b="1" i="0" lang="en-US" sz="3600" u="none" cap="none" strike="noStrike">
                <a:solidFill>
                  <a:srgbClr val="FFFFFF"/>
                </a:solidFill>
                <a:latin typeface="Calibri"/>
                <a:ea typeface="Calibri"/>
                <a:cs typeface="Calibri"/>
                <a:sym typeface="Calibri"/>
              </a:rPr>
              <a:t>Environmental Compliance (EC)</a:t>
            </a:r>
          </a:p>
          <a:p>
            <a:pPr indent="0" lvl="0" marL="0" marR="0" rtl="0" algn="l">
              <a:lnSpc>
                <a:spcPct val="100000"/>
              </a:lnSpc>
              <a:spcBef>
                <a:spcPts val="0"/>
              </a:spcBef>
              <a:spcAft>
                <a:spcPts val="0"/>
              </a:spcAft>
              <a:buClr>
                <a:schemeClr val="dk2"/>
              </a:buClr>
              <a:buSzPct val="25000"/>
              <a:buFont typeface="Arial"/>
              <a:buNone/>
            </a:pPr>
            <a:r>
              <a:t/>
            </a:r>
            <a:endParaRPr b="1" i="0" sz="3200" u="none" cap="none" strike="noStrike">
              <a:solidFill>
                <a:srgbClr val="FFFFFF"/>
              </a:solidFill>
              <a:latin typeface="Calibri"/>
              <a:ea typeface="Calibri"/>
              <a:cs typeface="Calibri"/>
              <a:sym typeface="Calibri"/>
            </a:endParaRPr>
          </a:p>
        </p:txBody>
      </p:sp>
      <p:sp>
        <p:nvSpPr>
          <p:cNvPr id="230" name="Shape 230"/>
          <p:cNvSpPr txBox="1"/>
          <p:nvPr>
            <p:ph idx="1" type="body"/>
          </p:nvPr>
        </p:nvSpPr>
        <p:spPr>
          <a:xfrm>
            <a:off x="595275" y="1542625"/>
            <a:ext cx="8548800" cy="4990499"/>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Arial"/>
              <a:buNone/>
            </a:pPr>
            <a:r>
              <a:rPr b="1" i="0" lang="en-US" sz="2400" u="none" cap="none" strike="noStrike">
                <a:solidFill>
                  <a:schemeClr val="dk2"/>
                </a:solidFill>
                <a:latin typeface="Calibri"/>
                <a:ea typeface="Calibri"/>
                <a:cs typeface="Calibri"/>
                <a:sym typeface="Calibri"/>
              </a:rPr>
              <a:t>Checklist is available online:</a:t>
            </a:r>
          </a:p>
          <a:p>
            <a:pPr indent="0" lvl="0" marL="0" marR="0" rtl="0" algn="l">
              <a:lnSpc>
                <a:spcPct val="100000"/>
              </a:lnSpc>
              <a:spcBef>
                <a:spcPts val="0"/>
              </a:spcBef>
              <a:spcAft>
                <a:spcPts val="0"/>
              </a:spcAft>
              <a:buClr>
                <a:schemeClr val="dk1"/>
              </a:buClr>
              <a:buSzPct val="25000"/>
              <a:buFont typeface="Arial"/>
              <a:buNone/>
            </a:pPr>
            <a:r>
              <a:rPr b="1" i="0" lang="en-US" sz="2400" u="sng" cap="none" strike="noStrike">
                <a:solidFill>
                  <a:schemeClr val="hlink"/>
                </a:solidFill>
                <a:latin typeface="Calibri"/>
                <a:ea typeface="Calibri"/>
                <a:cs typeface="Calibri"/>
                <a:sym typeface="Calibri"/>
                <a:hlinkClick r:id="rId3"/>
              </a:rPr>
              <a:t>https://www.restorethegulf.gov/gcerc-grants-office/gcerc-grants-resources</a:t>
            </a:r>
          </a:p>
          <a:p>
            <a:pPr indent="0" lvl="0" marL="0" marR="0" rtl="0" algn="l">
              <a:lnSpc>
                <a:spcPct val="100000"/>
              </a:lnSpc>
              <a:spcBef>
                <a:spcPts val="0"/>
              </a:spcBef>
              <a:spcAft>
                <a:spcPts val="0"/>
              </a:spcAft>
              <a:buClr>
                <a:schemeClr val="dk1"/>
              </a:buClr>
              <a:buSzPct val="25000"/>
              <a:buFont typeface="Arial"/>
              <a:buNone/>
            </a:pPr>
            <a:r>
              <a:t/>
            </a:r>
            <a:endParaRPr b="1" i="0" sz="600" u="none" cap="none" strike="noStrike">
              <a:solidFill>
                <a:schemeClr val="dk2"/>
              </a:solidFill>
              <a:latin typeface="Calibri"/>
              <a:ea typeface="Calibri"/>
              <a:cs typeface="Calibri"/>
              <a:sym typeface="Calibri"/>
            </a:endParaRPr>
          </a:p>
          <a:p>
            <a:pPr indent="-419100" lvl="0" marL="457200" marR="0" rtl="0" algn="l">
              <a:lnSpc>
                <a:spcPct val="100000"/>
              </a:lnSpc>
              <a:spcBef>
                <a:spcPts val="0"/>
              </a:spcBef>
              <a:spcAft>
                <a:spcPts val="0"/>
              </a:spcAft>
              <a:buClr>
                <a:schemeClr val="dk2"/>
              </a:buClr>
              <a:buSzPct val="100000"/>
              <a:buFont typeface="Arial"/>
              <a:buChar char="•"/>
            </a:pPr>
            <a:r>
              <a:rPr b="0" i="0" lang="en-US" sz="3000" u="none" cap="none" strike="noStrike">
                <a:solidFill>
                  <a:schemeClr val="dk2"/>
                </a:solidFill>
                <a:latin typeface="Calibri"/>
                <a:ea typeface="Calibri"/>
                <a:cs typeface="Calibri"/>
                <a:sym typeface="Calibri"/>
              </a:rPr>
              <a:t>EC Checklist pertains to activity approved in FPL</a:t>
            </a:r>
          </a:p>
          <a:p>
            <a:pPr indent="0" lvl="0" marL="0" marR="0" rtl="0" algn="l">
              <a:lnSpc>
                <a:spcPct val="100000"/>
              </a:lnSpc>
              <a:spcBef>
                <a:spcPts val="480"/>
              </a:spcBef>
              <a:spcAft>
                <a:spcPts val="0"/>
              </a:spcAft>
              <a:buClr>
                <a:schemeClr val="dk1"/>
              </a:buClr>
              <a:buSzPct val="25000"/>
              <a:buFont typeface="Arial"/>
              <a:buNone/>
            </a:pPr>
            <a:r>
              <a:t/>
            </a:r>
            <a:endParaRPr b="0" i="0" sz="600" u="none" cap="none" strike="noStrike">
              <a:solidFill>
                <a:schemeClr val="dk2"/>
              </a:solidFill>
              <a:latin typeface="Calibri"/>
              <a:ea typeface="Calibri"/>
              <a:cs typeface="Calibri"/>
              <a:sym typeface="Calibri"/>
            </a:endParaRPr>
          </a:p>
          <a:p>
            <a:pPr indent="-419100" lvl="0" marL="457200" marR="0" rtl="0" algn="l">
              <a:lnSpc>
                <a:spcPct val="100000"/>
              </a:lnSpc>
              <a:spcBef>
                <a:spcPts val="480"/>
              </a:spcBef>
              <a:spcAft>
                <a:spcPts val="0"/>
              </a:spcAft>
              <a:buClr>
                <a:schemeClr val="dk2"/>
              </a:buClr>
              <a:buSzPct val="100000"/>
              <a:buFont typeface="Arial"/>
              <a:buChar char="•"/>
            </a:pPr>
            <a:r>
              <a:rPr b="0" i="0" lang="en-US" sz="3000" u="none" cap="none" strike="noStrike">
                <a:solidFill>
                  <a:schemeClr val="dk2"/>
                </a:solidFill>
                <a:latin typeface="Calibri"/>
                <a:ea typeface="Calibri"/>
                <a:cs typeface="Calibri"/>
                <a:sym typeface="Calibri"/>
              </a:rPr>
              <a:t>“Yes” = law applies to activity, has been addressed</a:t>
            </a:r>
          </a:p>
          <a:p>
            <a:pPr indent="-107950" lvl="1" marL="742950" marR="0" rtl="0" algn="l">
              <a:lnSpc>
                <a:spcPct val="100000"/>
              </a:lnSpc>
              <a:spcBef>
                <a:spcPts val="480"/>
              </a:spcBef>
              <a:spcAft>
                <a:spcPts val="0"/>
              </a:spcAft>
              <a:buClr>
                <a:schemeClr val="dk2"/>
              </a:buClr>
              <a:buSzPct val="100000"/>
              <a:buFont typeface="Arial"/>
              <a:buChar char="–"/>
            </a:pPr>
            <a:r>
              <a:rPr b="0" i="0" lang="en-US" sz="3000" u="none" cap="none" strike="noStrike">
                <a:solidFill>
                  <a:schemeClr val="dk2"/>
                </a:solidFill>
                <a:latin typeface="Calibri"/>
                <a:ea typeface="Calibri"/>
                <a:cs typeface="Calibri"/>
                <a:sym typeface="Calibri"/>
              </a:rPr>
              <a:t>If “Yes” is checked, documentation is required</a:t>
            </a:r>
          </a:p>
          <a:p>
            <a:pPr indent="0" lvl="0" marL="0" marR="0" rtl="0" algn="l">
              <a:lnSpc>
                <a:spcPct val="100000"/>
              </a:lnSpc>
              <a:spcBef>
                <a:spcPts val="480"/>
              </a:spcBef>
              <a:spcAft>
                <a:spcPts val="0"/>
              </a:spcAft>
              <a:buClr>
                <a:schemeClr val="dk1"/>
              </a:buClr>
              <a:buSzPct val="25000"/>
              <a:buFont typeface="Arial"/>
              <a:buNone/>
            </a:pPr>
            <a:r>
              <a:t/>
            </a:r>
            <a:endParaRPr b="0" i="0" sz="600" u="none" cap="none" strike="noStrike">
              <a:solidFill>
                <a:schemeClr val="dk2"/>
              </a:solidFill>
              <a:latin typeface="Calibri"/>
              <a:ea typeface="Calibri"/>
              <a:cs typeface="Calibri"/>
              <a:sym typeface="Calibri"/>
            </a:endParaRPr>
          </a:p>
          <a:p>
            <a:pPr indent="-419100" lvl="0" marL="457200" marR="0" rtl="0" algn="l">
              <a:lnSpc>
                <a:spcPct val="100000"/>
              </a:lnSpc>
              <a:spcBef>
                <a:spcPts val="480"/>
              </a:spcBef>
              <a:spcAft>
                <a:spcPts val="0"/>
              </a:spcAft>
              <a:buClr>
                <a:schemeClr val="dk2"/>
              </a:buClr>
              <a:buSzPct val="100000"/>
              <a:buFont typeface="Arial"/>
              <a:buChar char="•"/>
            </a:pPr>
            <a:r>
              <a:rPr b="0" i="0" lang="en-US" sz="3000" u="none" cap="none" strike="noStrike">
                <a:solidFill>
                  <a:schemeClr val="dk2"/>
                </a:solidFill>
                <a:latin typeface="Calibri"/>
                <a:ea typeface="Calibri"/>
                <a:cs typeface="Calibri"/>
                <a:sym typeface="Calibri"/>
              </a:rPr>
              <a:t>“No” = law applies to activity, has </a:t>
            </a:r>
            <a:r>
              <a:rPr b="0" i="0" lang="en-US" sz="3000" u="sng" cap="none" strike="noStrike">
                <a:solidFill>
                  <a:schemeClr val="dk2"/>
                </a:solidFill>
                <a:latin typeface="Calibri"/>
                <a:ea typeface="Calibri"/>
                <a:cs typeface="Calibri"/>
                <a:sym typeface="Calibri"/>
              </a:rPr>
              <a:t>not</a:t>
            </a:r>
            <a:r>
              <a:rPr b="0" i="0" lang="en-US" sz="3000" u="none" cap="none" strike="noStrike">
                <a:solidFill>
                  <a:schemeClr val="dk2"/>
                </a:solidFill>
                <a:latin typeface="Calibri"/>
                <a:ea typeface="Calibri"/>
                <a:cs typeface="Calibri"/>
                <a:sym typeface="Calibri"/>
              </a:rPr>
              <a:t> yet been addressed</a:t>
            </a:r>
          </a:p>
          <a:p>
            <a:pPr indent="0" lvl="0" marL="0" marR="0" rtl="0" algn="l">
              <a:lnSpc>
                <a:spcPct val="100000"/>
              </a:lnSpc>
              <a:spcBef>
                <a:spcPts val="480"/>
              </a:spcBef>
              <a:spcAft>
                <a:spcPts val="0"/>
              </a:spcAft>
              <a:buClr>
                <a:schemeClr val="dk1"/>
              </a:buClr>
              <a:buSzPct val="25000"/>
              <a:buFont typeface="Arial"/>
              <a:buNone/>
            </a:pPr>
            <a:r>
              <a:t/>
            </a:r>
            <a:endParaRPr b="0" i="0" sz="600" u="none" cap="none" strike="noStrike">
              <a:solidFill>
                <a:schemeClr val="dk2"/>
              </a:solidFill>
              <a:latin typeface="Calibri"/>
              <a:ea typeface="Calibri"/>
              <a:cs typeface="Calibri"/>
              <a:sym typeface="Calibri"/>
            </a:endParaRPr>
          </a:p>
          <a:p>
            <a:pPr indent="-419100" lvl="0" marL="457200" marR="0" rtl="0" algn="l">
              <a:lnSpc>
                <a:spcPct val="100000"/>
              </a:lnSpc>
              <a:spcBef>
                <a:spcPts val="480"/>
              </a:spcBef>
              <a:spcAft>
                <a:spcPts val="0"/>
              </a:spcAft>
              <a:buClr>
                <a:schemeClr val="dk2"/>
              </a:buClr>
              <a:buSzPct val="100000"/>
              <a:buFont typeface="Arial"/>
              <a:buChar char="•"/>
            </a:pPr>
            <a:r>
              <a:rPr b="0" i="0" lang="en-US" sz="3000" u="none" cap="none" strike="noStrike">
                <a:solidFill>
                  <a:schemeClr val="dk2"/>
                </a:solidFill>
                <a:latin typeface="Calibri"/>
                <a:ea typeface="Calibri"/>
                <a:cs typeface="Calibri"/>
                <a:sym typeface="Calibri"/>
              </a:rPr>
              <a:t>“N/A” = law is not applicable to given activity </a:t>
            </a: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